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LLu00kmxu48CZMZKINRMcw&amp;r=0&amp;pid=OfficeInsert" ContentType="image/jpeg"/>
  <Default Extension="png&amp;ehk=d8FwBC9CFz" ContentType="image/p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2"/>
  </p:notesMasterIdLst>
  <p:handoutMasterIdLst>
    <p:handoutMasterId r:id="rId33"/>
  </p:handoutMasterIdLst>
  <p:sldIdLst>
    <p:sldId id="322" r:id="rId2"/>
    <p:sldId id="286" r:id="rId3"/>
    <p:sldId id="338" r:id="rId4"/>
    <p:sldId id="339" r:id="rId5"/>
    <p:sldId id="340" r:id="rId6"/>
    <p:sldId id="342" r:id="rId7"/>
    <p:sldId id="343" r:id="rId8"/>
    <p:sldId id="346" r:id="rId9"/>
    <p:sldId id="350" r:id="rId10"/>
    <p:sldId id="344" r:id="rId11"/>
    <p:sldId id="347" r:id="rId12"/>
    <p:sldId id="351" r:id="rId13"/>
    <p:sldId id="348" r:id="rId14"/>
    <p:sldId id="349" r:id="rId15"/>
    <p:sldId id="304" r:id="rId16"/>
    <p:sldId id="324" r:id="rId17"/>
    <p:sldId id="323" r:id="rId18"/>
    <p:sldId id="327" r:id="rId19"/>
    <p:sldId id="325" r:id="rId20"/>
    <p:sldId id="326" r:id="rId21"/>
    <p:sldId id="328" r:id="rId22"/>
    <p:sldId id="329" r:id="rId23"/>
    <p:sldId id="330" r:id="rId24"/>
    <p:sldId id="331" r:id="rId25"/>
    <p:sldId id="332" r:id="rId26"/>
    <p:sldId id="333" r:id="rId27"/>
    <p:sldId id="334" r:id="rId28"/>
    <p:sldId id="335" r:id="rId29"/>
    <p:sldId id="336" r:id="rId30"/>
    <p:sldId id="297"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suko Nakamura" initials="RN" lastIdx="0" clrIdx="0">
    <p:extLst>
      <p:ext uri="{19B8F6BF-5375-455C-9EA6-DF929625EA0E}">
        <p15:presenceInfo xmlns:p15="http://schemas.microsoft.com/office/powerpoint/2012/main" userId="61ecab33b79fd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ltLang="en-US" sz="2400" u="sng" dirty="0">
                <a:solidFill>
                  <a:srgbClr val="FF0000"/>
                </a:solidFill>
              </a:rPr>
              <a:t>お小遣いの使い方</a:t>
            </a:r>
          </a:p>
        </c:rich>
      </c:tx>
      <c:overlay val="0"/>
    </c:title>
    <c:autoTitleDeleted val="0"/>
    <c:plotArea>
      <c:layout/>
      <c:pieChart>
        <c:varyColors val="1"/>
        <c:ser>
          <c:idx val="0"/>
          <c:order val="0"/>
          <c:tx>
            <c:strRef>
              <c:f>Sheet1!$B$1</c:f>
              <c:strCache>
                <c:ptCount val="1"/>
                <c:pt idx="0">
                  <c:v>売上高</c:v>
                </c:pt>
              </c:strCache>
            </c:strRef>
          </c:tx>
          <c:dLbls>
            <c:dLbl>
              <c:idx val="0"/>
              <c:layout>
                <c:manualLayout>
                  <c:x val="-0.22749616203634901"/>
                  <c:y val="0.131528693451537"/>
                </c:manualLayout>
              </c:layout>
              <c:spPr/>
              <c:txPr>
                <a:bodyPr/>
                <a:lstStyle/>
                <a:p>
                  <a:pPr>
                    <a:defRPr sz="2400"/>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A19-4FF0-BCFB-4C5CCA1CA843}"/>
                </c:ext>
              </c:extLst>
            </c:dLbl>
            <c:dLbl>
              <c:idx val="1"/>
              <c:layout>
                <c:manualLayout>
                  <c:x val="0.15586960828009699"/>
                  <c:y val="-0.14696607108807599"/>
                </c:manualLayout>
              </c:layout>
              <c:tx>
                <c:rich>
                  <a:bodyPr/>
                  <a:lstStyle/>
                  <a:p>
                    <a:pPr>
                      <a:defRPr sz="2000"/>
                    </a:pPr>
                    <a:r>
                      <a:rPr lang="ja-JP" altLang="en-US" dirty="0"/>
                      <a:t>人の</a:t>
                    </a:r>
                    <a:r>
                      <a:rPr lang="ja-JP" altLang="en-US" sz="2400" dirty="0"/>
                      <a:t>ため</a:t>
                    </a:r>
                    <a:r>
                      <a:rPr lang="ja-JP" altLang="en-US" dirty="0"/>
                      <a:t>
</a:t>
                    </a:r>
                    <a:r>
                      <a:rPr lang="en-US" altLang="ja-JP" dirty="0"/>
                      <a:t>31%</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A19-4FF0-BCFB-4C5CCA1CA843}"/>
                </c:ext>
              </c:extLst>
            </c:dLbl>
            <c:dLbl>
              <c:idx val="2"/>
              <c:layout>
                <c:manualLayout>
                  <c:x val="0.239567919576091"/>
                  <c:y val="0.185042387664239"/>
                </c:manualLayout>
              </c:layout>
              <c:tx>
                <c:rich>
                  <a:bodyPr/>
                  <a:lstStyle/>
                  <a:p>
                    <a:pPr>
                      <a:defRPr sz="2800"/>
                    </a:pPr>
                    <a:r>
                      <a:rPr lang="ja-JP" altLang="en-US" sz="2400" dirty="0"/>
                      <a:t>貯金
</a:t>
                    </a:r>
                    <a:r>
                      <a:rPr lang="en-US" altLang="ja-JP" sz="2400" dirty="0"/>
                      <a:t>26%</a:t>
                    </a:r>
                    <a:endParaRPr lang="ja-JP" altLang="en-US" sz="2800" dirty="0"/>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A19-4FF0-BCFB-4C5CCA1CA84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3"/>
                <c:pt idx="0">
                  <c:v>すきなもの</c:v>
                </c:pt>
                <c:pt idx="1">
                  <c:v>人のため</c:v>
                </c:pt>
                <c:pt idx="2">
                  <c:v>貯金</c:v>
                </c:pt>
              </c:strCache>
            </c:strRef>
          </c:cat>
          <c:val>
            <c:numRef>
              <c:f>Sheet1!$B$2:$B$5</c:f>
              <c:numCache>
                <c:formatCode>General</c:formatCode>
                <c:ptCount val="4"/>
                <c:pt idx="0">
                  <c:v>4.4000000000000004</c:v>
                </c:pt>
                <c:pt idx="1">
                  <c:v>3.8</c:v>
                </c:pt>
                <c:pt idx="2">
                  <c:v>2.9</c:v>
                </c:pt>
              </c:numCache>
            </c:numRef>
          </c:val>
          <c:extLst>
            <c:ext xmlns:c16="http://schemas.microsoft.com/office/drawing/2014/chart" uri="{C3380CC4-5D6E-409C-BE32-E72D297353CC}">
              <c16:uniqueId val="{00000003-2A19-4FF0-BCFB-4C5CCA1CA843}"/>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FB126-2D89-7445-8489-B41FF443B35F}" type="datetimeFigureOut">
              <a:rPr kumimoji="1" lang="ja-JP" altLang="en-US" smtClean="0"/>
              <a:t>2018/9/10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C5F5D-688B-554B-819C-BE2F265EF290}" type="slidenum">
              <a:rPr kumimoji="1" lang="ja-JP" altLang="en-US" smtClean="0"/>
              <a:t>‹#›</a:t>
            </a:fld>
            <a:endParaRPr kumimoji="1" lang="ja-JP" altLang="en-US"/>
          </a:p>
        </p:txBody>
      </p:sp>
    </p:spTree>
    <p:extLst>
      <p:ext uri="{BB962C8B-B14F-4D97-AF65-F5344CB8AC3E}">
        <p14:creationId xmlns:p14="http://schemas.microsoft.com/office/powerpoint/2010/main" val="69008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4C45E9-1719-AA48-952E-7C91C4C0BA82}" type="datetimeFigureOut">
              <a:rPr kumimoji="1" lang="ja-JP" altLang="en-US" smtClean="0"/>
              <a:t>2018/9/10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ED55C-FEF9-DB4B-8212-A956D1C2EDC7}" type="slidenum">
              <a:rPr kumimoji="1" lang="ja-JP" altLang="en-US" smtClean="0"/>
              <a:t>‹#›</a:t>
            </a:fld>
            <a:endParaRPr kumimoji="1" lang="ja-JP" altLang="en-US"/>
          </a:p>
        </p:txBody>
      </p:sp>
    </p:spTree>
    <p:extLst>
      <p:ext uri="{BB962C8B-B14F-4D97-AF65-F5344CB8AC3E}">
        <p14:creationId xmlns:p14="http://schemas.microsoft.com/office/powerpoint/2010/main" val="38879376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対象は、子供です。　勉強させられる場所じゃないことを強調してください。　写真のようなレモネードを作ったりすることを伝えます。</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a:t>
            </a:fld>
            <a:endParaRPr kumimoji="1" lang="ja-JP" altLang="en-US"/>
          </a:p>
        </p:txBody>
      </p:sp>
    </p:spTree>
    <p:extLst>
      <p:ext uri="{BB962C8B-B14F-4D97-AF65-F5344CB8AC3E}">
        <p14:creationId xmlns:p14="http://schemas.microsoft.com/office/powerpoint/2010/main" val="370165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子どもたちに聞く</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11</a:t>
            </a:fld>
            <a:endParaRPr kumimoji="1" lang="ja-JP" altLang="en-US"/>
          </a:p>
        </p:txBody>
      </p:sp>
    </p:spTree>
    <p:extLst>
      <p:ext uri="{BB962C8B-B14F-4D97-AF65-F5344CB8AC3E}">
        <p14:creationId xmlns:p14="http://schemas.microsoft.com/office/powerpoint/2010/main" val="62631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家庭で％を決めてください。</a:t>
            </a: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a:t>3</a:t>
            </a:r>
            <a:r>
              <a:rPr lang="ja-JP" altLang="en-US" dirty="0"/>
              <a:t>の貯めたお金で、自分の経費を払わせる　（文房具</a:t>
            </a: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など買うときに使う）</a:t>
            </a:r>
            <a:endParaRPr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目的のない貯金は、意味がない、説明できないので、させない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12</a:t>
            </a:fld>
            <a:endParaRPr kumimoji="1" lang="ja-JP" altLang="en-US"/>
          </a:p>
        </p:txBody>
      </p:sp>
    </p:spTree>
    <p:extLst>
      <p:ext uri="{BB962C8B-B14F-4D97-AF65-F5344CB8AC3E}">
        <p14:creationId xmlns:p14="http://schemas.microsoft.com/office/powerpoint/2010/main" val="72478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どんな仕事が、稼げると思う？</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13</a:t>
            </a:fld>
            <a:endParaRPr kumimoji="1" lang="ja-JP" altLang="en-US"/>
          </a:p>
        </p:txBody>
      </p:sp>
    </p:spTree>
    <p:extLst>
      <p:ext uri="{BB962C8B-B14F-4D97-AF65-F5344CB8AC3E}">
        <p14:creationId xmlns:p14="http://schemas.microsoft.com/office/powerpoint/2010/main" val="416271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何かやりたいと思った時に、助けてくれる人</a:t>
            </a:r>
            <a:endParaRPr kumimoji="1" lang="en-US" altLang="ja-JP" dirty="0"/>
          </a:p>
          <a:p>
            <a:endParaRPr kumimoji="1" lang="en-US" altLang="ja-JP" dirty="0"/>
          </a:p>
          <a:p>
            <a:r>
              <a:rPr kumimoji="1" lang="ja-JP" altLang="en-US" dirty="0"/>
              <a:t>お金持ちになって稼げるようになったら、また、別の人を助けてあげてください。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14</a:t>
            </a:fld>
            <a:endParaRPr kumimoji="1" lang="ja-JP" altLang="en-US"/>
          </a:p>
        </p:txBody>
      </p:sp>
    </p:spTree>
    <p:extLst>
      <p:ext uri="{BB962C8B-B14F-4D97-AF65-F5344CB8AC3E}">
        <p14:creationId xmlns:p14="http://schemas.microsoft.com/office/powerpoint/2010/main" val="74421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体験講座当日に仮申し込みされた方は入学金が半額に　</a:t>
            </a:r>
            <a:r>
              <a:rPr kumimoji="1" lang="en-US" altLang="ja-JP" dirty="0"/>
              <a:t>7500</a:t>
            </a:r>
            <a:r>
              <a:rPr kumimoji="1" lang="ja-JP" altLang="en-US" dirty="0"/>
              <a:t>円オフ（アカデミー負担）</a:t>
            </a:r>
            <a:endParaRPr kumimoji="1" lang="en-US" altLang="ja-JP" dirty="0"/>
          </a:p>
          <a:p>
            <a:r>
              <a:rPr kumimoji="1" lang="ja-JP" altLang="en-US" dirty="0"/>
              <a:t>（後ほどメールで促す際には、月末までの申し込みで教材費</a:t>
            </a:r>
            <a:r>
              <a:rPr kumimoji="1" lang="en-US" altLang="ja-JP" dirty="0"/>
              <a:t>5000</a:t>
            </a:r>
            <a:r>
              <a:rPr kumimoji="1" lang="ja-JP" altLang="en-US" dirty="0"/>
              <a:t>円オフになる特典を付けられます。教室</a:t>
            </a:r>
            <a:r>
              <a:rPr kumimoji="1" lang="en-US" altLang="ja-JP" dirty="0"/>
              <a:t>+</a:t>
            </a:r>
            <a:r>
              <a:rPr kumimoji="1" lang="ja-JP" altLang="en-US" dirty="0"/>
              <a:t>アカデミー負担）</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24</a:t>
            </a:fld>
            <a:endParaRPr kumimoji="1" lang="ja-JP" altLang="en-US"/>
          </a:p>
        </p:txBody>
      </p:sp>
    </p:spTree>
    <p:extLst>
      <p:ext uri="{BB962C8B-B14F-4D97-AF65-F5344CB8AC3E}">
        <p14:creationId xmlns:p14="http://schemas.microsoft.com/office/powerpoint/2010/main" val="67188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各教室の案内を入れてください。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25</a:t>
            </a:fld>
            <a:endParaRPr kumimoji="1" lang="ja-JP" altLang="en-US"/>
          </a:p>
        </p:txBody>
      </p:sp>
    </p:spTree>
    <p:extLst>
      <p:ext uri="{BB962C8B-B14F-4D97-AF65-F5344CB8AC3E}">
        <p14:creationId xmlns:p14="http://schemas.microsoft.com/office/powerpoint/2010/main" val="3872038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各教室の案内を入れてください。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26</a:t>
            </a:fld>
            <a:endParaRPr kumimoji="1" lang="ja-JP" altLang="en-US"/>
          </a:p>
        </p:txBody>
      </p:sp>
    </p:spTree>
    <p:extLst>
      <p:ext uri="{BB962C8B-B14F-4D97-AF65-F5344CB8AC3E}">
        <p14:creationId xmlns:p14="http://schemas.microsoft.com/office/powerpoint/2010/main" val="103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各教室で必要であれば入れてください。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27</a:t>
            </a:fld>
            <a:endParaRPr kumimoji="1" lang="ja-JP" altLang="en-US"/>
          </a:p>
        </p:txBody>
      </p:sp>
    </p:spTree>
    <p:extLst>
      <p:ext uri="{BB962C8B-B14F-4D97-AF65-F5344CB8AC3E}">
        <p14:creationId xmlns:p14="http://schemas.microsoft.com/office/powerpoint/2010/main" val="303157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仮予約の方は入会金半額＝</a:t>
            </a:r>
            <a:r>
              <a:rPr kumimoji="1" lang="en-US" altLang="ja-JP" dirty="0"/>
              <a:t>7500</a:t>
            </a:r>
            <a:r>
              <a:rPr kumimoji="1" lang="ja-JP" altLang="en-US" dirty="0"/>
              <a:t>円オフ　</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28</a:t>
            </a:fld>
            <a:endParaRPr kumimoji="1" lang="ja-JP" altLang="en-US"/>
          </a:p>
        </p:txBody>
      </p:sp>
    </p:spTree>
    <p:extLst>
      <p:ext uri="{BB962C8B-B14F-4D97-AF65-F5344CB8AC3E}">
        <p14:creationId xmlns:p14="http://schemas.microsoft.com/office/powerpoint/2010/main" val="7539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各教室の案内を入れてください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29</a:t>
            </a:fld>
            <a:endParaRPr kumimoji="1" lang="ja-JP" altLang="en-US"/>
          </a:p>
        </p:txBody>
      </p:sp>
    </p:spTree>
    <p:extLst>
      <p:ext uri="{BB962C8B-B14F-4D97-AF65-F5344CB8AC3E}">
        <p14:creationId xmlns:p14="http://schemas.microsoft.com/office/powerpoint/2010/main" val="370417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実際に、子供達に上の仕事をするためには、何をしたらいいか聞いてください。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3</a:t>
            </a:fld>
            <a:endParaRPr kumimoji="1" lang="ja-JP" altLang="en-US"/>
          </a:p>
        </p:txBody>
      </p:sp>
    </p:spTree>
    <p:extLst>
      <p:ext uri="{BB962C8B-B14F-4D97-AF65-F5344CB8AC3E}">
        <p14:creationId xmlns:p14="http://schemas.microsoft.com/office/powerpoint/2010/main" val="305510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講師養成講座に興味がある保護者がいたらこちらもすすめてください。申し込みの際、必ず紹介者としてご自身のお名前を伝えるようお知らせください。お名前がないと紹介報酬</a:t>
            </a:r>
            <a:r>
              <a:rPr kumimoji="1" lang="en-US" altLang="ja-JP" dirty="0"/>
              <a:t>10</a:t>
            </a:r>
            <a:r>
              <a:rPr kumimoji="1" lang="ja-JP" altLang="en-US" dirty="0"/>
              <a:t>万円のお支払いが</a:t>
            </a:r>
            <a:r>
              <a:rPr kumimoji="1" lang="ja-JP" altLang="en-US"/>
              <a:t>できません。</a:t>
            </a:r>
            <a:endParaRPr kumimoji="1" lang="en-US" altLang="ja-JP"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30</a:t>
            </a:fld>
            <a:endParaRPr kumimoji="1" lang="ja-JP" altLang="en-US"/>
          </a:p>
        </p:txBody>
      </p:sp>
    </p:spTree>
    <p:extLst>
      <p:ext uri="{BB962C8B-B14F-4D97-AF65-F5344CB8AC3E}">
        <p14:creationId xmlns:p14="http://schemas.microsoft.com/office/powerpoint/2010/main" val="9699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みんなは、どんな仕事がして見たいですか？</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自己紹介へ</a:t>
            </a:r>
          </a:p>
        </p:txBody>
      </p:sp>
      <p:sp>
        <p:nvSpPr>
          <p:cNvPr id="4" name="スライド番号プレースホルダー 3"/>
          <p:cNvSpPr>
            <a:spLocks noGrp="1"/>
          </p:cNvSpPr>
          <p:nvPr>
            <p:ph type="sldNum" sz="quarter" idx="10"/>
          </p:nvPr>
        </p:nvSpPr>
        <p:spPr/>
        <p:txBody>
          <a:bodyPr/>
          <a:lstStyle/>
          <a:p>
            <a:fld id="{BE16A660-30A1-B040-B1BD-9084730BA61B}" type="slidenum">
              <a:rPr kumimoji="1" lang="ja-JP" altLang="en-US" smtClean="0"/>
              <a:t>4</a:t>
            </a:fld>
            <a:endParaRPr kumimoji="1" lang="ja-JP" altLang="en-US"/>
          </a:p>
        </p:txBody>
      </p:sp>
    </p:spTree>
    <p:extLst>
      <p:ext uri="{BB962C8B-B14F-4D97-AF65-F5344CB8AC3E}">
        <p14:creationId xmlns:p14="http://schemas.microsoft.com/office/powerpoint/2010/main" val="130764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親に、我が子を褒めてもらうのですが、日本人はとにかく苦手なので、普段言わないようなことを言って褒めて自慢してください。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5</a:t>
            </a:fld>
            <a:endParaRPr kumimoji="1" lang="ja-JP" altLang="en-US"/>
          </a:p>
        </p:txBody>
      </p:sp>
    </p:spTree>
    <p:extLst>
      <p:ext uri="{BB962C8B-B14F-4D97-AF65-F5344CB8AC3E}">
        <p14:creationId xmlns:p14="http://schemas.microsoft.com/office/powerpoint/2010/main" val="307614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子供たちに、みんなの前で褒められて嬉しかった？と聞いて見てください</a:t>
            </a:r>
            <a:endParaRPr lang="en-US" altLang="ja-JP" dirty="0"/>
          </a:p>
          <a:p>
            <a:endParaRPr lang="en-US" altLang="ja-JP" dirty="0"/>
          </a:p>
          <a:p>
            <a:r>
              <a:rPr lang="ja-JP" altLang="en-US" dirty="0"/>
              <a:t>子供の前で言ってはいけないこと</a:t>
            </a:r>
            <a:endParaRPr lang="en-US" altLang="ja-JP" dirty="0"/>
          </a:p>
          <a:p>
            <a:r>
              <a:rPr lang="ja-JP" altLang="en-US" dirty="0"/>
              <a:t>「うちの子なんて、たいしてできないんですよ」</a:t>
            </a:r>
            <a:endParaRPr lang="en-US" altLang="ja-JP" dirty="0"/>
          </a:p>
          <a:p>
            <a:endParaRPr lang="en-US" altLang="ja-JP" dirty="0"/>
          </a:p>
          <a:p>
            <a:r>
              <a:rPr lang="ja-JP" altLang="en-US" dirty="0"/>
              <a:t>点数や結果しか褒めないのは、</a:t>
            </a:r>
            <a:r>
              <a:rPr lang="en-US" altLang="ja-JP" dirty="0"/>
              <a:t>NG</a:t>
            </a:r>
          </a:p>
          <a:p>
            <a:r>
              <a:rPr lang="ja-JP" altLang="en-US" dirty="0"/>
              <a:t>なんかやりながら褒める　</a:t>
            </a:r>
            <a:r>
              <a:rPr lang="en-US" altLang="ja-JP" dirty="0"/>
              <a:t>NG</a:t>
            </a:r>
          </a:p>
          <a:p>
            <a:endParaRPr lang="en-US" altLang="ja-JP" dirty="0"/>
          </a:p>
          <a:p>
            <a:r>
              <a:rPr lang="ja-JP" altLang="en-US" dirty="0"/>
              <a:t>「今日は、体験会に一緒に来てくれてありがとう」って帰り道に言ってくださいね。</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6</a:t>
            </a:fld>
            <a:endParaRPr kumimoji="1" lang="ja-JP" altLang="en-US"/>
          </a:p>
        </p:txBody>
      </p:sp>
    </p:spTree>
    <p:extLst>
      <p:ext uri="{BB962C8B-B14F-4D97-AF65-F5344CB8AC3E}">
        <p14:creationId xmlns:p14="http://schemas.microsoft.com/office/powerpoint/2010/main" val="6869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担当の部分には、お母さん以外の人ができる場合の担当者を決める。お母さんの仕事はただじゃないという事を知ってもらう→うれしい→受講に結び付ける　という意図があります。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7</a:t>
            </a:fld>
            <a:endParaRPr kumimoji="1" lang="ja-JP" altLang="en-US"/>
          </a:p>
        </p:txBody>
      </p:sp>
    </p:spTree>
    <p:extLst>
      <p:ext uri="{BB962C8B-B14F-4D97-AF65-F5344CB8AC3E}">
        <p14:creationId xmlns:p14="http://schemas.microsoft.com/office/powerpoint/2010/main" val="274779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子供たちに聞いてみる。面白い変わった意見ほどおおげさにほめて取り上げる。</a:t>
            </a:r>
            <a:endParaRPr kumimoji="1" lang="en-US" altLang="ja-JP" dirty="0"/>
          </a:p>
          <a:p>
            <a:endParaRPr kumimoji="1" lang="en-US" altLang="ja-JP" dirty="0"/>
          </a:p>
          <a:p>
            <a:r>
              <a:rPr kumimoji="1" lang="ja-JP" altLang="en-US" dirty="0"/>
              <a:t>喜ばれる</a:t>
            </a:r>
            <a:endParaRPr kumimoji="1" lang="en-US" altLang="ja-JP" dirty="0"/>
          </a:p>
          <a:p>
            <a:r>
              <a:rPr kumimoji="1" lang="ja-JP" altLang="en-US" dirty="0"/>
              <a:t>お金が稼げる</a:t>
            </a:r>
            <a:endParaRPr kumimoji="1" lang="en-US" altLang="ja-JP" dirty="0"/>
          </a:p>
          <a:p>
            <a:r>
              <a:rPr kumimoji="1" lang="ja-JP" altLang="en-US" dirty="0"/>
              <a:t>楽しい</a:t>
            </a:r>
            <a:endParaRPr kumimoji="1" lang="en-US" altLang="ja-JP" dirty="0"/>
          </a:p>
          <a:p>
            <a:r>
              <a:rPr kumimoji="1" lang="ja-JP" altLang="en-US" dirty="0"/>
              <a:t>信用される</a:t>
            </a:r>
            <a:endParaRPr kumimoji="1" lang="en-US" altLang="ja-JP" dirty="0"/>
          </a:p>
          <a:p>
            <a:r>
              <a:rPr kumimoji="1" lang="ja-JP" altLang="en-US" dirty="0"/>
              <a:t>能力が高まる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8</a:t>
            </a:fld>
            <a:endParaRPr kumimoji="1" lang="ja-JP" altLang="en-US"/>
          </a:p>
        </p:txBody>
      </p:sp>
    </p:spTree>
    <p:extLst>
      <p:ext uri="{BB962C8B-B14F-4D97-AF65-F5344CB8AC3E}">
        <p14:creationId xmlns:p14="http://schemas.microsoft.com/office/powerpoint/2010/main" val="1996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初級講座で行うステップを説明する。</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9</a:t>
            </a:fld>
            <a:endParaRPr kumimoji="1" lang="ja-JP" altLang="en-US"/>
          </a:p>
        </p:txBody>
      </p:sp>
    </p:spTree>
    <p:extLst>
      <p:ext uri="{BB962C8B-B14F-4D97-AF65-F5344CB8AC3E}">
        <p14:creationId xmlns:p14="http://schemas.microsoft.com/office/powerpoint/2010/main" val="17954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原価の</a:t>
            </a:r>
            <a:r>
              <a:rPr kumimoji="1" lang="en-US" altLang="ja-JP" dirty="0"/>
              <a:t>4〜5</a:t>
            </a:r>
            <a:r>
              <a:rPr kumimoji="1" lang="ja-JP" altLang="en-US" dirty="0"/>
              <a:t>倍が売値。実際に準備したものの値段を元に、小学校低学年でも計算しやすい金額におきかえて指示してください。</a:t>
            </a:r>
            <a:endParaRPr kumimoji="1" lang="en-US" altLang="ja-JP" dirty="0"/>
          </a:p>
          <a:p>
            <a:endParaRPr kumimoji="1" lang="en-US" altLang="ja-JP" dirty="0"/>
          </a:p>
          <a:p>
            <a:r>
              <a:rPr kumimoji="1" lang="ja-JP" altLang="en-US" dirty="0"/>
              <a:t>人件費、家賃など</a:t>
            </a:r>
            <a:endParaRPr kumimoji="1" lang="en-US" altLang="ja-JP" dirty="0"/>
          </a:p>
          <a:p>
            <a:endParaRPr kumimoji="1" lang="en-US" altLang="ja-JP" dirty="0"/>
          </a:p>
          <a:p>
            <a:r>
              <a:rPr kumimoji="1" lang="ja-JP" altLang="en-US" dirty="0"/>
              <a:t>同じジュースが、遊園地とスーパーでの値段の違い</a:t>
            </a:r>
          </a:p>
        </p:txBody>
      </p:sp>
      <p:sp>
        <p:nvSpPr>
          <p:cNvPr id="4" name="スライド番号プレースホルダー 3"/>
          <p:cNvSpPr>
            <a:spLocks noGrp="1"/>
          </p:cNvSpPr>
          <p:nvPr>
            <p:ph type="sldNum" sz="quarter" idx="10"/>
          </p:nvPr>
        </p:nvSpPr>
        <p:spPr/>
        <p:txBody>
          <a:bodyPr/>
          <a:lstStyle/>
          <a:p>
            <a:fld id="{8A9ED55C-FEF9-DB4B-8212-A956D1C2EDC7}" type="slidenum">
              <a:rPr kumimoji="1" lang="ja-JP" altLang="en-US" smtClean="0"/>
              <a:t>10</a:t>
            </a:fld>
            <a:endParaRPr kumimoji="1" lang="ja-JP" altLang="en-US"/>
          </a:p>
        </p:txBody>
      </p:sp>
    </p:spTree>
    <p:extLst>
      <p:ext uri="{BB962C8B-B14F-4D97-AF65-F5344CB8AC3E}">
        <p14:creationId xmlns:p14="http://schemas.microsoft.com/office/powerpoint/2010/main" val="414872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006AC65-ABF3-8447-B2C0-95782B325B8B}" type="datetime1">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381720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47324D-3A45-6E44-B95E-5B9F4506BBAE}" type="datetime1">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419596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16E3F8-69E7-5C42-BE7D-1259A2A5FBF9}" type="datetime1">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14782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67CB6E-F5A6-774C-B368-8485CF1B42A6}" type="datetime1">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51489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8F6C725-6B0B-C741-A94C-E7AEA229AE7A}" type="datetime1">
              <a:rPr kumimoji="1" lang="ja-JP" altLang="en-US" smtClean="0"/>
              <a:t>2018/9/10</a:t>
            </a:fld>
            <a:endParaRPr kumimoji="1" lang="ja-JP" altLang="en-US"/>
          </a:p>
        </p:txBody>
      </p:sp>
      <p:sp>
        <p:nvSpPr>
          <p:cNvPr id="5" name="フッター プレースホルダー 4"/>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316804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53196C-071A-4A40-AE6D-CF75E32CE089}" type="datetime1">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75720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6CB3AB9-757A-B844-807B-1475E62B015F}" type="datetime1">
              <a:rPr kumimoji="1" lang="ja-JP" altLang="en-US" smtClean="0"/>
              <a:t>2018/9/10</a:t>
            </a:fld>
            <a:endParaRPr kumimoji="1" lang="ja-JP" altLang="en-US"/>
          </a:p>
        </p:txBody>
      </p:sp>
      <p:sp>
        <p:nvSpPr>
          <p:cNvPr id="8" name="フッター プレースホルダー 7"/>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9" name="スライド番号プレースホルダー 8"/>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79036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77EE084-ADF8-D64C-B5B8-0EEACB397295}" type="datetime1">
              <a:rPr kumimoji="1" lang="ja-JP" altLang="en-US" smtClean="0"/>
              <a:t>2018/9/10</a:t>
            </a:fld>
            <a:endParaRPr kumimoji="1" lang="ja-JP" altLang="en-US"/>
          </a:p>
        </p:txBody>
      </p:sp>
      <p:sp>
        <p:nvSpPr>
          <p:cNvPr id="4" name="フッター プレースホルダー 3"/>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5" name="スライド番号プレースホルダー 4"/>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69916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525EA3-0FC2-7E4B-A35C-32260B54417B}" type="datetime1">
              <a:rPr kumimoji="1" lang="ja-JP" altLang="en-US" smtClean="0"/>
              <a:t>2018/9/10</a:t>
            </a:fld>
            <a:endParaRPr kumimoji="1" lang="ja-JP" altLang="en-US"/>
          </a:p>
        </p:txBody>
      </p:sp>
      <p:sp>
        <p:nvSpPr>
          <p:cNvPr id="3" name="フッター プレースホルダー 2"/>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71464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FB3441-CE7F-1A42-8F61-A9FA4D4BE013}" type="datetime1">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171341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22B97B-EF9A-2444-924C-0FCA8B7E0123}" type="datetime1">
              <a:rPr kumimoji="1" lang="ja-JP" altLang="en-US" smtClean="0"/>
              <a:t>2018/9/10</a:t>
            </a:fld>
            <a:endParaRPr kumimoji="1" lang="ja-JP" altLang="en-US"/>
          </a:p>
        </p:txBody>
      </p:sp>
      <p:sp>
        <p:nvSpPr>
          <p:cNvPr id="6" name="フッター プレースホルダー 5"/>
          <p:cNvSpPr>
            <a:spLocks noGrp="1"/>
          </p:cNvSpPr>
          <p:nvPr>
            <p:ph type="ftr" sz="quarter" idx="11"/>
          </p:nvPr>
        </p:nvSpPr>
        <p:spPr/>
        <p:txBody>
          <a:bodyPr/>
          <a:lstStyle/>
          <a:p>
            <a:r>
              <a:rPr kumimoji="1" lang="nl-NL" altLang="ja-JP"/>
              <a:t>CEO Kids Academy©2017Chieko Egged</a:t>
            </a:r>
            <a:r>
              <a:rPr kumimoji="1" lang="ja-JP" altLang="nl-NL"/>
              <a:t>　</a:t>
            </a:r>
            <a:endParaRPr kumimoji="1" lang="ja-JP" altLang="en-US"/>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279514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1F449-1396-6C48-B833-7D2ED6EE94A8}" type="datetime1">
              <a:rPr kumimoji="1" lang="ja-JP" altLang="en-US" smtClean="0"/>
              <a:t>2018/9/10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nl-NL" altLang="ja-JP"/>
              <a:t>CEO Kids Academy©2017Chieko Egged</a:t>
            </a:r>
            <a:r>
              <a:rPr kumimoji="1" lang="ja-JP" altLang="nl-NL"/>
              <a:t>　</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F5BAA-E531-C141-B9AA-FB67CCE9C9FA}" type="slidenum">
              <a:rPr kumimoji="1" lang="ja-JP" altLang="en-US" smtClean="0"/>
              <a:t>‹#›</a:t>
            </a:fld>
            <a:endParaRPr kumimoji="1" lang="ja-JP" altLang="en-US"/>
          </a:p>
        </p:txBody>
      </p:sp>
    </p:spTree>
    <p:extLst>
      <p:ext uri="{BB962C8B-B14F-4D97-AF65-F5344CB8AC3E}">
        <p14:creationId xmlns:p14="http://schemas.microsoft.com/office/powerpoint/2010/main" val="3997525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amp;ehk=d8FwBC9CFz"/><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jpg&amp;ehk=LLu00kmxu48CZMZKINRMcw&amp;r=0&amp;pid=OfficeInsert"/></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amp;ehk=LLu00kmxu48CZMZKINRMcw&amp;r=0&amp;pid=OfficeInsert"/><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3848"/>
            <a:ext cx="8229600" cy="1143000"/>
          </a:xfrm>
        </p:spPr>
        <p:txBody>
          <a:bodyPr>
            <a:normAutofit fontScale="90000"/>
          </a:bodyPr>
          <a:lstStyle/>
          <a:p>
            <a:r>
              <a:rPr lang="en-US" altLang="ja-JP" u="sng" dirty="0"/>
              <a:t>CEO</a:t>
            </a:r>
            <a:r>
              <a:rPr lang="ja-JP" altLang="en-US" u="sng" dirty="0"/>
              <a:t>キッズアカデミー</a:t>
            </a:r>
            <a:br>
              <a:rPr lang="en-US" altLang="ja-JP" u="sng" dirty="0"/>
            </a:br>
            <a:r>
              <a:rPr lang="ja-JP" altLang="en-US" u="sng" dirty="0"/>
              <a:t>親子体験会</a:t>
            </a:r>
            <a:endParaRPr kumimoji="1" lang="ja-JP" altLang="en-US" dirty="0"/>
          </a:p>
        </p:txBody>
      </p:sp>
      <p:pic>
        <p:nvPicPr>
          <p:cNvPr id="7" name="コンテンツ プレースホルダー 4" descr="CEOkids-02 (1).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457200" y="1756848"/>
            <a:ext cx="8229600" cy="4525963"/>
          </a:xfrm>
        </p:spPr>
      </p:pic>
      <p:sp>
        <p:nvSpPr>
          <p:cNvPr id="3" name="スライド番号プレースホルダー 2"/>
          <p:cNvSpPr>
            <a:spLocks noGrp="1"/>
          </p:cNvSpPr>
          <p:nvPr>
            <p:ph type="sldNum" sz="quarter" idx="12"/>
          </p:nvPr>
        </p:nvSpPr>
        <p:spPr/>
        <p:txBody>
          <a:bodyPr/>
          <a:lstStyle/>
          <a:p>
            <a:fld id="{AF7F5BAA-E531-C141-B9AA-FB67CCE9C9FA}" type="slidenum">
              <a:rPr kumimoji="1" lang="ja-JP" altLang="en-US" smtClean="0"/>
              <a:t>1</a:t>
            </a:fld>
            <a:endParaRPr kumimoji="1" lang="ja-JP" altLang="en-US"/>
          </a:p>
        </p:txBody>
      </p:sp>
      <p:sp>
        <p:nvSpPr>
          <p:cNvPr id="6" name="フッター プレースホルダー 5"/>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169702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63084"/>
          </a:xfrm>
        </p:spPr>
        <p:txBody>
          <a:bodyPr/>
          <a:lstStyle/>
          <a:p>
            <a:r>
              <a:rPr kumimoji="1" lang="ja-JP" altLang="en-US" u="sng" dirty="0"/>
              <a:t>お金を儲けよう</a:t>
            </a:r>
            <a:br>
              <a:rPr kumimoji="1" lang="en-US" altLang="ja-JP" u="sng" dirty="0"/>
            </a:br>
            <a:r>
              <a:rPr lang="ja-JP" altLang="en-US" sz="3600" dirty="0"/>
              <a:t>安価ジュース</a:t>
            </a:r>
            <a:endParaRPr kumimoji="1" lang="ja-JP" altLang="en-US" dirty="0"/>
          </a:p>
        </p:txBody>
      </p:sp>
      <p:sp>
        <p:nvSpPr>
          <p:cNvPr id="9" name="スライド番号プレースホルダー 8"/>
          <p:cNvSpPr>
            <a:spLocks noGrp="1"/>
          </p:cNvSpPr>
          <p:nvPr>
            <p:ph type="sldNum" sz="quarter" idx="12"/>
          </p:nvPr>
        </p:nvSpPr>
        <p:spPr/>
        <p:txBody>
          <a:bodyPr/>
          <a:lstStyle/>
          <a:p>
            <a:fld id="{AF7F5BAA-E531-C141-B9AA-FB67CCE9C9FA}" type="slidenum">
              <a:rPr kumimoji="1" lang="ja-JP" altLang="en-US" smtClean="0"/>
              <a:t>10</a:t>
            </a:fld>
            <a:endParaRPr kumimoji="1" lang="ja-JP" altLang="en-US"/>
          </a:p>
        </p:txBody>
      </p:sp>
      <p:sp>
        <p:nvSpPr>
          <p:cNvPr id="7" name="フッター プレースホルダー 5">
            <a:extLst>
              <a:ext uri="{FF2B5EF4-FFF2-40B4-BE49-F238E27FC236}">
                <a16:creationId xmlns:a16="http://schemas.microsoft.com/office/drawing/2014/main" id="{9A44C1FE-FBA8-4C53-9DB2-13401EE7BAFE}"/>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graphicFrame>
        <p:nvGraphicFramePr>
          <p:cNvPr id="11" name="コンテンツ プレースホルダー 5">
            <a:extLst>
              <a:ext uri="{FF2B5EF4-FFF2-40B4-BE49-F238E27FC236}">
                <a16:creationId xmlns:a16="http://schemas.microsoft.com/office/drawing/2014/main" id="{B7D269C3-FED3-4111-9608-B8E5BC21A14D}"/>
              </a:ext>
            </a:extLst>
          </p:cNvPr>
          <p:cNvGraphicFramePr>
            <a:graphicFrameLocks noGrp="1"/>
          </p:cNvGraphicFramePr>
          <p:nvPr>
            <p:ph idx="1"/>
            <p:extLst>
              <p:ext uri="{D42A27DB-BD31-4B8C-83A1-F6EECF244321}">
                <p14:modId xmlns:p14="http://schemas.microsoft.com/office/powerpoint/2010/main" val="1919630512"/>
              </p:ext>
            </p:extLst>
          </p:nvPr>
        </p:nvGraphicFramePr>
        <p:xfrm>
          <a:off x="704538" y="1936238"/>
          <a:ext cx="8117174" cy="3497678"/>
        </p:xfrm>
        <a:graphic>
          <a:graphicData uri="http://schemas.openxmlformats.org/drawingml/2006/table">
            <a:tbl>
              <a:tblPr firstRow="1" bandRow="1">
                <a:tableStyleId>{5C22544A-7EE6-4342-B048-85BDC9FD1C3A}</a:tableStyleId>
              </a:tblPr>
              <a:tblGrid>
                <a:gridCol w="2773180">
                  <a:extLst>
                    <a:ext uri="{9D8B030D-6E8A-4147-A177-3AD203B41FA5}">
                      <a16:colId xmlns:a16="http://schemas.microsoft.com/office/drawing/2014/main" val="20000"/>
                    </a:ext>
                  </a:extLst>
                </a:gridCol>
                <a:gridCol w="1334125">
                  <a:extLst>
                    <a:ext uri="{9D8B030D-6E8A-4147-A177-3AD203B41FA5}">
                      <a16:colId xmlns:a16="http://schemas.microsoft.com/office/drawing/2014/main" val="20001"/>
                    </a:ext>
                  </a:extLst>
                </a:gridCol>
                <a:gridCol w="1978701">
                  <a:extLst>
                    <a:ext uri="{9D8B030D-6E8A-4147-A177-3AD203B41FA5}">
                      <a16:colId xmlns:a16="http://schemas.microsoft.com/office/drawing/2014/main" val="20002"/>
                    </a:ext>
                  </a:extLst>
                </a:gridCol>
                <a:gridCol w="2031168">
                  <a:extLst>
                    <a:ext uri="{9D8B030D-6E8A-4147-A177-3AD203B41FA5}">
                      <a16:colId xmlns:a16="http://schemas.microsoft.com/office/drawing/2014/main" val="20003"/>
                    </a:ext>
                  </a:extLst>
                </a:gridCol>
              </a:tblGrid>
              <a:tr h="330298">
                <a:tc>
                  <a:txBody>
                    <a:bodyPr/>
                    <a:lstStyle/>
                    <a:p>
                      <a:pPr algn="ctr" fontAlgn="b"/>
                      <a:r>
                        <a:rPr lang="ja-JP" altLang="en-US" sz="1800" b="1" i="0" u="none" strike="noStrike" dirty="0">
                          <a:solidFill>
                            <a:schemeClr val="bg1"/>
                          </a:solidFill>
                          <a:effectLst/>
                          <a:latin typeface="+mn-ea"/>
                          <a:ea typeface="+mn-ea"/>
                        </a:rPr>
                        <a:t>材料</a:t>
                      </a:r>
                    </a:p>
                  </a:txBody>
                  <a:tcPr marL="12700" marR="12700" marT="12700" marB="0" anchor="b"/>
                </a:tc>
                <a:tc>
                  <a:txBody>
                    <a:bodyPr/>
                    <a:lstStyle/>
                    <a:p>
                      <a:pPr algn="ctr" fontAlgn="b"/>
                      <a:r>
                        <a:rPr lang="ja-JP" altLang="en-US" sz="1800" b="1" i="0" u="none" strike="noStrike" dirty="0">
                          <a:solidFill>
                            <a:schemeClr val="bg1"/>
                          </a:solidFill>
                          <a:effectLst/>
                          <a:latin typeface="+mn-ea"/>
                          <a:ea typeface="+mn-ea"/>
                        </a:rPr>
                        <a:t>価格</a:t>
                      </a:r>
                    </a:p>
                  </a:txBody>
                  <a:tcPr marL="12700" marR="12700" marT="12700" marB="0" anchor="b"/>
                </a:tc>
                <a:tc>
                  <a:txBody>
                    <a:bodyPr/>
                    <a:lstStyle/>
                    <a:p>
                      <a:pPr algn="ctr" fontAlgn="b"/>
                      <a:endParaRPr lang="ja-JP" altLang="en-US" sz="1800" b="1" i="0" u="none" strike="noStrike" dirty="0">
                        <a:solidFill>
                          <a:schemeClr val="bg1"/>
                        </a:solidFill>
                        <a:effectLst/>
                        <a:latin typeface="+mn-ea"/>
                        <a:ea typeface="+mn-ea"/>
                      </a:endParaRPr>
                    </a:p>
                  </a:txBody>
                  <a:tcPr marL="12700" marR="12700" marT="12700" marB="0" anchor="b"/>
                </a:tc>
                <a:tc>
                  <a:txBody>
                    <a:bodyPr/>
                    <a:lstStyle/>
                    <a:p>
                      <a:pPr algn="ctr" fontAlgn="b"/>
                      <a:r>
                        <a:rPr lang="en-US" altLang="ja-JP" sz="1800" b="1" i="0" u="none" strike="noStrike" dirty="0">
                          <a:solidFill>
                            <a:schemeClr val="bg1"/>
                          </a:solidFill>
                          <a:effectLst/>
                          <a:latin typeface="+mn-ea"/>
                          <a:ea typeface="+mn-ea"/>
                        </a:rPr>
                        <a:t>1</a:t>
                      </a:r>
                      <a:r>
                        <a:rPr lang="ja-JP" altLang="en-US" sz="1800" b="1" i="0" u="none" strike="noStrike" dirty="0">
                          <a:solidFill>
                            <a:schemeClr val="bg1"/>
                          </a:solidFill>
                          <a:effectLst/>
                          <a:latin typeface="+mn-ea"/>
                          <a:ea typeface="+mn-ea"/>
                        </a:rPr>
                        <a:t>カップの価格　</a:t>
                      </a:r>
                    </a:p>
                  </a:txBody>
                  <a:tcPr marL="12700" marR="12700" marT="12700" marB="0" anchor="b"/>
                </a:tc>
                <a:extLst>
                  <a:ext uri="{0D108BD9-81ED-4DB2-BD59-A6C34878D82A}">
                    <a16:rowId xmlns:a16="http://schemas.microsoft.com/office/drawing/2014/main" val="10000"/>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濃縮ジュースの素　　　</a:t>
                      </a:r>
                      <a:r>
                        <a:rPr lang="en-US" altLang="ja-JP" sz="1800" b="0" i="0" u="none" strike="noStrike" dirty="0">
                          <a:solidFill>
                            <a:srgbClr val="000000"/>
                          </a:solidFill>
                          <a:effectLst/>
                          <a:latin typeface="+mn-ea"/>
                          <a:ea typeface="+mn-ea"/>
                        </a:rPr>
                        <a:t>ml</a:t>
                      </a:r>
                      <a:endParaRPr lang="is-IS" altLang="ja-JP" sz="1800" b="0" i="0" u="none" strike="noStrike" dirty="0">
                        <a:solidFill>
                          <a:srgbClr val="000000"/>
                        </a:solidFill>
                        <a:effectLst/>
                        <a:latin typeface="+mn-ea"/>
                        <a:ea typeface="+mn-ea"/>
                      </a:endParaRP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algn="l" fontAlgn="b"/>
                      <a:r>
                        <a:rPr lang="ja-JP" altLang="en-US" sz="1800" b="0" i="0" u="none" strike="noStrike" dirty="0">
                          <a:solidFill>
                            <a:srgbClr val="000000"/>
                          </a:solidFill>
                          <a:effectLst/>
                          <a:latin typeface="+mn-ea"/>
                          <a:ea typeface="+mn-ea"/>
                        </a:rPr>
                        <a:t>　</a:t>
                      </a: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　円</a:t>
                      </a:r>
                    </a:p>
                  </a:txBody>
                  <a:tcPr marL="12700" marR="12700" marT="1270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fontAlgn="b"/>
                      <a:r>
                        <a:rPr lang="is-IS" sz="1800" b="0" i="0" u="none" strike="noStrike" dirty="0">
                          <a:solidFill>
                            <a:srgbClr val="000000"/>
                          </a:solidFill>
                          <a:effectLst/>
                          <a:latin typeface="+mn-ea"/>
                          <a:ea typeface="+mn-ea"/>
                        </a:rPr>
                        <a:t>水　</a:t>
                      </a:r>
                      <a:r>
                        <a:rPr lang="ja-JP" altLang="en-US" sz="1800" b="0" i="0" u="none" strike="noStrike" dirty="0">
                          <a:solidFill>
                            <a:srgbClr val="000000"/>
                          </a:solidFill>
                          <a:effectLst/>
                          <a:latin typeface="+mn-ea"/>
                          <a:ea typeface="+mn-ea"/>
                        </a:rPr>
                        <a:t>　　　</a:t>
                      </a:r>
                      <a:r>
                        <a:rPr lang="en-US" altLang="ja-JP" sz="1800" b="0" i="0" u="none" strike="noStrike" dirty="0">
                          <a:solidFill>
                            <a:srgbClr val="000000"/>
                          </a:solidFill>
                          <a:effectLst/>
                          <a:latin typeface="+mn-ea"/>
                          <a:ea typeface="+mn-ea"/>
                        </a:rPr>
                        <a:t>ml</a:t>
                      </a:r>
                      <a:endParaRPr lang="is-IS" sz="1800" b="0" i="0" u="none" strike="noStrike" dirty="0">
                        <a:solidFill>
                          <a:srgbClr val="000000"/>
                        </a:solidFill>
                        <a:effectLst/>
                        <a:latin typeface="+mn-ea"/>
                        <a:ea typeface="+mn-ea"/>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800" b="0" i="0" u="none" strike="noStrike" dirty="0">
                          <a:solidFill>
                            <a:srgbClr val="000000"/>
                          </a:solidFill>
                          <a:effectLst/>
                          <a:latin typeface="+mn-ea"/>
                          <a:ea typeface="+mn-ea"/>
                        </a:rPr>
                        <a:t>　</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　円</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fontAlgn="b"/>
                      <a:r>
                        <a:rPr lang="ja-JP" altLang="en-US" sz="1800" b="0" i="0" u="none" strike="noStrike" dirty="0">
                          <a:solidFill>
                            <a:srgbClr val="000000"/>
                          </a:solidFill>
                          <a:effectLst/>
                          <a:latin typeface="+mn-ea"/>
                          <a:ea typeface="+mn-ea"/>
                        </a:rPr>
                        <a:t>氷</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800" b="0" i="0" u="none" strike="noStrike" dirty="0">
                          <a:solidFill>
                            <a:srgbClr val="000000"/>
                          </a:solidFill>
                          <a:effectLst/>
                          <a:latin typeface="+mn-ea"/>
                          <a:ea typeface="+mn-ea"/>
                        </a:rPr>
                        <a:t>　</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　円</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カップ、ストロー（　カップ分）</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ja-JP" altLang="en-US" sz="1800" b="0" i="0" u="none" strike="noStrike" dirty="0">
                          <a:solidFill>
                            <a:srgbClr val="000000"/>
                          </a:solidFill>
                          <a:effectLst/>
                          <a:latin typeface="+mn-ea"/>
                          <a:ea typeface="+mn-ea"/>
                        </a:rPr>
                        <a:t>　</a:t>
                      </a:r>
                      <a:r>
                        <a:rPr lang="en-US" altLang="ja-JP" sz="1800" b="0" i="0" u="none" strike="noStrike" dirty="0">
                          <a:solidFill>
                            <a:srgbClr val="000000"/>
                          </a:solidFill>
                          <a:effectLst/>
                          <a:latin typeface="+mn-ea"/>
                          <a:ea typeface="+mn-ea"/>
                        </a:rPr>
                        <a:t>1</a:t>
                      </a:r>
                      <a:r>
                        <a:rPr lang="ja-JP" altLang="en-US" sz="1800" b="0" i="0" u="none" strike="noStrike" dirty="0">
                          <a:solidFill>
                            <a:srgbClr val="000000"/>
                          </a:solidFill>
                          <a:effectLst/>
                          <a:latin typeface="+mn-ea"/>
                          <a:ea typeface="+mn-ea"/>
                        </a:rPr>
                        <a:t>カップ　</a:t>
                      </a:r>
                      <a:r>
                        <a:rPr lang="ja-JP" altLang="ja-JP" sz="1800" b="0" i="0" u="none" strike="noStrike" dirty="0">
                          <a:solidFill>
                            <a:srgbClr val="000000"/>
                          </a:solidFill>
                          <a:effectLst/>
                          <a:latin typeface="+mn-ea"/>
                          <a:ea typeface="+mn-ea"/>
                        </a:rPr>
                        <a:t>　</a:t>
                      </a:r>
                      <a:r>
                        <a:rPr lang="ja-JP" altLang="en-US" sz="1800" b="0" i="0" u="none" strike="noStrike" dirty="0">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　円</a:t>
                      </a:r>
                    </a:p>
                  </a:txBody>
                  <a:tcPr marL="12700" marR="12700" marT="1270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ja-JP" altLang="en-US" sz="1800" b="1" i="0" u="none" strike="noStrike" dirty="0">
                          <a:solidFill>
                            <a:sysClr val="windowText" lastClr="000000"/>
                          </a:solidFill>
                          <a:effectLst/>
                          <a:latin typeface="+mn-ea"/>
                          <a:ea typeface="+mn-ea"/>
                        </a:rPr>
                        <a:t>原価合計　（</a:t>
                      </a:r>
                      <a:r>
                        <a:rPr lang="ja-JP" altLang="ja-JP" sz="1800" b="1" i="0" u="none" strike="noStrike" dirty="0">
                          <a:solidFill>
                            <a:sysClr val="windowText" lastClr="000000"/>
                          </a:solidFill>
                          <a:effectLst/>
                          <a:latin typeface="+mn-ea"/>
                          <a:ea typeface="+mn-ea"/>
                        </a:rPr>
                        <a:t>　</a:t>
                      </a:r>
                      <a:r>
                        <a:rPr lang="ja-JP" altLang="en-US" sz="1800" b="1" i="0" u="none" strike="noStrike" dirty="0">
                          <a:solidFill>
                            <a:sysClr val="windowText" lastClr="000000"/>
                          </a:solidFill>
                          <a:effectLst/>
                          <a:latin typeface="+mn-ea"/>
                          <a:ea typeface="+mn-ea"/>
                        </a:rPr>
                        <a:t>　　　　</a:t>
                      </a:r>
                      <a:r>
                        <a:rPr lang="en-US" altLang="ja-JP" sz="1800" b="1" i="0" u="none" strike="noStrike" dirty="0">
                          <a:solidFill>
                            <a:sysClr val="windowText" lastClr="000000"/>
                          </a:solidFill>
                          <a:effectLst/>
                          <a:latin typeface="+mn-ea"/>
                          <a:ea typeface="+mn-ea"/>
                        </a:rPr>
                        <a:t>ml</a:t>
                      </a:r>
                      <a:r>
                        <a:rPr lang="ja-JP" altLang="en-US" sz="1800" b="1" i="0" u="none" strike="noStrike" dirty="0">
                          <a:solidFill>
                            <a:sysClr val="windowText" lastClr="000000"/>
                          </a:solidFill>
                          <a:effectLst/>
                          <a:latin typeface="+mn-ea"/>
                          <a:ea typeface="+mn-ea"/>
                        </a:rPr>
                        <a:t>分）</a:t>
                      </a:r>
                      <a:endParaRPr lang="en-US" altLang="ja-JP" sz="1800" b="1" i="0" u="none" strike="noStrike" dirty="0">
                        <a:solidFill>
                          <a:sysClr val="windowText" lastClr="000000"/>
                        </a:solidFill>
                        <a:effectLst/>
                        <a:latin typeface="+mn-ea"/>
                        <a:ea typeface="+mn-ea"/>
                      </a:endParaRPr>
                    </a:p>
                  </a:txBody>
                  <a:tcPr marL="12700" marR="12700" marT="12700" marB="0" anchor="b">
                    <a:solidFill>
                      <a:schemeClr val="accent1">
                        <a:lumMod val="20000"/>
                        <a:lumOff val="80000"/>
                      </a:schemeClr>
                    </a:solidFill>
                  </a:tcPr>
                </a:tc>
                <a:tc>
                  <a:txBody>
                    <a:bodyPr/>
                    <a:lstStyle/>
                    <a:p>
                      <a:pPr algn="r" fontAlgn="b"/>
                      <a:r>
                        <a:rPr lang="ja-JP" altLang="en-US" sz="1800" b="1" i="0" u="none" strike="noStrike" dirty="0">
                          <a:solidFill>
                            <a:sysClr val="windowText" lastClr="000000"/>
                          </a:solidFill>
                          <a:effectLst/>
                          <a:latin typeface="+mn-ea"/>
                          <a:ea typeface="+mn-ea"/>
                        </a:rPr>
                        <a:t>円</a:t>
                      </a:r>
                    </a:p>
                  </a:txBody>
                  <a:tcPr marL="12700" marR="12700" marT="12700" marB="0" anchor="b">
                    <a:solidFill>
                      <a:schemeClr val="accent1">
                        <a:lumMod val="20000"/>
                        <a:lumOff val="80000"/>
                      </a:schemeClr>
                    </a:solidFill>
                  </a:tcPr>
                </a:tc>
                <a:tc>
                  <a:txBody>
                    <a:bodyPr/>
                    <a:lstStyle/>
                    <a:p>
                      <a:pPr algn="l" fontAlgn="b"/>
                      <a:r>
                        <a:rPr lang="ja-JP" altLang="en-US" sz="1800" b="1" i="0" u="none" strike="noStrike" dirty="0">
                          <a:solidFill>
                            <a:sysClr val="windowText" lastClr="000000"/>
                          </a:solidFill>
                          <a:effectLst/>
                          <a:latin typeface="+mn-ea"/>
                          <a:ea typeface="+mn-ea"/>
                        </a:rPr>
                        <a:t>　</a:t>
                      </a:r>
                      <a:endParaRPr lang="en-US" altLang="ja-JP" sz="1800" b="1" i="0" u="none" strike="noStrike" dirty="0">
                        <a:solidFill>
                          <a:sysClr val="windowText" lastClr="000000"/>
                        </a:solidFill>
                        <a:effectLst/>
                        <a:latin typeface="+mn-ea"/>
                        <a:ea typeface="+mn-ea"/>
                      </a:endParaRPr>
                    </a:p>
                    <a:p>
                      <a:pPr algn="l" fontAlgn="b"/>
                      <a:r>
                        <a:rPr lang="ja-JP" altLang="ja-JP" sz="1800" b="1" i="0" u="none" strike="noStrike" dirty="0">
                          <a:solidFill>
                            <a:sysClr val="windowText" lastClr="000000"/>
                          </a:solidFill>
                          <a:effectLst/>
                          <a:latin typeface="+mn-ea"/>
                          <a:ea typeface="+mn-ea"/>
                        </a:rPr>
                        <a:t>　</a:t>
                      </a:r>
                      <a:r>
                        <a:rPr lang="en-US" altLang="ja-JP" sz="1800" b="1" i="0" u="none" strike="noStrike" dirty="0">
                          <a:solidFill>
                            <a:sysClr val="windowText" lastClr="000000"/>
                          </a:solidFill>
                          <a:effectLst/>
                          <a:latin typeface="+mn-ea"/>
                          <a:ea typeface="+mn-ea"/>
                        </a:rPr>
                        <a:t>1</a:t>
                      </a:r>
                      <a:r>
                        <a:rPr lang="ja-JP" altLang="en-US" sz="1800" b="1" i="0" u="none" strike="noStrike" dirty="0">
                          <a:solidFill>
                            <a:sysClr val="windowText" lastClr="000000"/>
                          </a:solidFill>
                          <a:effectLst/>
                          <a:latin typeface="+mn-ea"/>
                          <a:ea typeface="+mn-ea"/>
                        </a:rPr>
                        <a:t>カップ　原価合計</a:t>
                      </a:r>
                      <a:endParaRPr lang="en-US" altLang="ja-JP" sz="1800" b="1" i="0" u="none" strike="noStrike" dirty="0">
                        <a:solidFill>
                          <a:sysClr val="windowText" lastClr="000000"/>
                        </a:solidFill>
                        <a:effectLst/>
                        <a:latin typeface="+mn-ea"/>
                        <a:ea typeface="+mn-ea"/>
                      </a:endParaRPr>
                    </a:p>
                  </a:txBody>
                  <a:tcPr marL="12700" marR="12700" marT="12700" marB="0" anchor="b">
                    <a:solidFill>
                      <a:schemeClr val="accent1">
                        <a:lumMod val="20000"/>
                        <a:lumOff val="80000"/>
                      </a:schemeClr>
                    </a:solidFill>
                  </a:tcPr>
                </a:tc>
                <a:tc>
                  <a:txBody>
                    <a:bodyPr/>
                    <a:lstStyle/>
                    <a:p>
                      <a:pPr algn="r" fontAlgn="b"/>
                      <a:r>
                        <a:rPr lang="ja-JP" altLang="en-US" sz="1800" b="1" i="0" u="none" strike="noStrike" dirty="0">
                          <a:solidFill>
                            <a:sysClr val="windowText" lastClr="000000"/>
                          </a:solidFill>
                          <a:effectLst/>
                          <a:latin typeface="+mn-ea"/>
                          <a:ea typeface="+mn-ea"/>
                        </a:rPr>
                        <a:t>円</a:t>
                      </a:r>
                    </a:p>
                  </a:txBody>
                  <a:tcPr marL="12700" marR="12700" marT="12700" marB="0" anchor="b">
                    <a:solidFill>
                      <a:schemeClr val="accent1">
                        <a:lumMod val="20000"/>
                        <a:lumOff val="80000"/>
                      </a:schemeClr>
                    </a:solidFill>
                  </a:tcPr>
                </a:tc>
                <a:extLst>
                  <a:ext uri="{0D108BD9-81ED-4DB2-BD59-A6C34878D82A}">
                    <a16:rowId xmlns:a16="http://schemas.microsoft.com/office/drawing/2014/main" val="10005"/>
                  </a:ext>
                </a:extLst>
              </a:tr>
              <a:tr h="370840">
                <a:tc>
                  <a:txBody>
                    <a:bodyPr/>
                    <a:lstStyle/>
                    <a:p>
                      <a:pPr algn="l" fontAlgn="b"/>
                      <a:r>
                        <a:rPr lang="ja-JP" altLang="en-US" sz="1800" b="0" i="0" u="none" strike="noStrike" dirty="0">
                          <a:solidFill>
                            <a:srgbClr val="000000"/>
                          </a:solidFill>
                          <a:effectLst/>
                          <a:latin typeface="+mn-ea"/>
                          <a:ea typeface="+mn-ea"/>
                        </a:rPr>
                        <a:t>売値　　　　（　　　　カップ分）</a:t>
                      </a: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algn="r" fontAlgn="b"/>
                      <a:r>
                        <a:rPr lang="ja-JP" altLang="en-US" sz="1800" b="0" i="0" u="none" strike="noStrike" dirty="0">
                          <a:solidFill>
                            <a:srgbClr val="000000"/>
                          </a:solidFill>
                          <a:effectLst/>
                          <a:latin typeface="+mn-ea"/>
                          <a:ea typeface="+mn-ea"/>
                        </a:rPr>
                        <a:t>　　　　　　　　　　円</a:t>
                      </a: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algn="l" fontAlgn="b"/>
                      <a:r>
                        <a:rPr lang="ja-JP" altLang="en-US" sz="1800" b="0" i="0" u="none" strike="noStrike" dirty="0">
                          <a:solidFill>
                            <a:srgbClr val="000000"/>
                          </a:solidFill>
                          <a:effectLst/>
                          <a:latin typeface="+mn-ea"/>
                          <a:ea typeface="+mn-ea"/>
                        </a:rPr>
                        <a:t>　</a:t>
                      </a:r>
                      <a:r>
                        <a:rPr lang="en-US" altLang="ja-JP" sz="1800" b="0" i="0" u="none" strike="noStrike" dirty="0">
                          <a:solidFill>
                            <a:srgbClr val="000000"/>
                          </a:solidFill>
                          <a:effectLst/>
                          <a:latin typeface="+mn-ea"/>
                          <a:ea typeface="+mn-ea"/>
                        </a:rPr>
                        <a:t>1</a:t>
                      </a:r>
                      <a:r>
                        <a:rPr lang="ja-JP" altLang="en-US" sz="1800" b="0" i="0" u="none" strike="noStrike" dirty="0">
                          <a:solidFill>
                            <a:srgbClr val="000000"/>
                          </a:solidFill>
                          <a:effectLst/>
                          <a:latin typeface="+mn-ea"/>
                          <a:ea typeface="+mn-ea"/>
                        </a:rPr>
                        <a:t>カップ　売値</a:t>
                      </a:r>
                    </a:p>
                  </a:txBody>
                  <a:tcPr marL="12700" marR="12700" marT="12700" marB="0" anchor="b">
                    <a:lnB w="12700" cap="flat" cmpd="sng" algn="ctr">
                      <a:solidFill>
                        <a:schemeClr val="tx1"/>
                      </a:solidFill>
                      <a:prstDash val="solid"/>
                      <a:round/>
                      <a:headEnd type="none" w="med" len="med"/>
                      <a:tailEnd type="none" w="med" len="med"/>
                    </a:lnB>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ja-JP" altLang="en-US" sz="1800" b="0" i="0" u="none" strike="noStrike" dirty="0">
                          <a:solidFill>
                            <a:srgbClr val="000000"/>
                          </a:solidFill>
                          <a:effectLst/>
                          <a:latin typeface="+mn-ea"/>
                          <a:ea typeface="+mn-ea"/>
                        </a:rPr>
                        <a:t>利益　　　　（</a:t>
                      </a:r>
                      <a:r>
                        <a:rPr lang="ja-JP" altLang="ja-JP" sz="1800" b="0" i="0" u="none" strike="noStrike" dirty="0">
                          <a:solidFill>
                            <a:srgbClr val="000000"/>
                          </a:solidFill>
                          <a:effectLst/>
                          <a:latin typeface="+mn-ea"/>
                          <a:ea typeface="+mn-ea"/>
                        </a:rPr>
                        <a:t>　</a:t>
                      </a:r>
                      <a:r>
                        <a:rPr lang="ja-JP" altLang="en-US" sz="1800" b="0" i="0" u="none" strike="noStrike" dirty="0">
                          <a:solidFill>
                            <a:srgbClr val="000000"/>
                          </a:solidFill>
                          <a:effectLst/>
                          <a:latin typeface="+mn-ea"/>
                          <a:ea typeface="+mn-ea"/>
                        </a:rPr>
                        <a:t>　　　　　</a:t>
                      </a:r>
                      <a:r>
                        <a:rPr lang="en-US" altLang="ja-JP" sz="1800" b="0" i="0" u="none" strike="noStrike" dirty="0">
                          <a:solidFill>
                            <a:srgbClr val="000000"/>
                          </a:solidFill>
                          <a:effectLst/>
                          <a:latin typeface="+mn-ea"/>
                          <a:ea typeface="+mn-ea"/>
                        </a:rPr>
                        <a:t>ml</a:t>
                      </a:r>
                      <a:r>
                        <a:rPr lang="ja-JP" altLang="en-US" sz="1800" b="0" i="0" u="none" strike="noStrike" dirty="0">
                          <a:solidFill>
                            <a:srgbClr val="000000"/>
                          </a:solidFill>
                          <a:effectLst/>
                          <a:latin typeface="+mn-ea"/>
                          <a:ea typeface="+mn-ea"/>
                        </a:rPr>
                        <a:t>分）</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r" fontAlgn="b"/>
                      <a:r>
                        <a:rPr lang="ja-JP" altLang="en-US" sz="1800" b="0" i="0" u="none" strike="noStrike">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l" fontAlgn="b"/>
                      <a:r>
                        <a:rPr lang="ja-JP" altLang="en-US" sz="1800" b="0" i="0" u="none" strike="noStrike" dirty="0">
                          <a:solidFill>
                            <a:srgbClr val="000000"/>
                          </a:solidFill>
                          <a:effectLst/>
                          <a:latin typeface="+mn-ea"/>
                          <a:ea typeface="+mn-ea"/>
                        </a:rPr>
                        <a:t>　</a:t>
                      </a:r>
                      <a:endParaRPr lang="en-US" altLang="ja-JP" sz="1800" b="0" i="0" u="none" strike="noStrike" dirty="0">
                        <a:solidFill>
                          <a:srgbClr val="000000"/>
                        </a:solidFill>
                        <a:effectLst/>
                        <a:latin typeface="+mn-ea"/>
                        <a:ea typeface="+mn-ea"/>
                      </a:endParaRPr>
                    </a:p>
                    <a:p>
                      <a:pPr algn="l" fontAlgn="b"/>
                      <a:r>
                        <a:rPr lang="ja-JP" altLang="en-US" sz="1800" b="0" i="0" u="none" strike="noStrike" dirty="0">
                          <a:solidFill>
                            <a:srgbClr val="000000"/>
                          </a:solidFill>
                          <a:effectLst/>
                          <a:latin typeface="+mn-ea"/>
                          <a:ea typeface="+mn-ea"/>
                        </a:rPr>
                        <a:t>　</a:t>
                      </a:r>
                      <a:r>
                        <a:rPr lang="en-US" altLang="ja-JP" sz="1800" b="0" i="0" u="none" strike="noStrike" dirty="0">
                          <a:solidFill>
                            <a:srgbClr val="000000"/>
                          </a:solidFill>
                          <a:effectLst/>
                          <a:latin typeface="+mn-ea"/>
                          <a:ea typeface="+mn-ea"/>
                        </a:rPr>
                        <a:t>1</a:t>
                      </a:r>
                      <a:r>
                        <a:rPr lang="ja-JP" altLang="en-US" sz="1800" b="0" i="0" u="none" strike="noStrike" dirty="0">
                          <a:solidFill>
                            <a:srgbClr val="000000"/>
                          </a:solidFill>
                          <a:effectLst/>
                          <a:latin typeface="+mn-ea"/>
                          <a:ea typeface="+mn-ea"/>
                        </a:rPr>
                        <a:t>カップ　利益</a:t>
                      </a:r>
                    </a:p>
                  </a:txBody>
                  <a:tcPr marL="12700" marR="12700" marT="12700" marB="0" anchor="b">
                    <a:lnT w="12700" cap="flat" cmpd="sng" algn="ctr">
                      <a:solidFill>
                        <a:schemeClr val="tx1"/>
                      </a:solidFill>
                      <a:prstDash val="solid"/>
                      <a:round/>
                      <a:headEnd type="none" w="med" len="med"/>
                      <a:tailEnd type="none" w="med" len="med"/>
                    </a:lnT>
                    <a:noFill/>
                  </a:tcPr>
                </a:tc>
                <a:tc>
                  <a:txBody>
                    <a:bodyPr/>
                    <a:lstStyle/>
                    <a:p>
                      <a:pPr algn="r" fontAlgn="b"/>
                      <a:r>
                        <a:rPr lang="ja-JP" altLang="en-US" sz="1800" b="0" i="0" u="none" strike="noStrike" dirty="0">
                          <a:solidFill>
                            <a:srgbClr val="000000"/>
                          </a:solidFill>
                          <a:effectLst/>
                          <a:latin typeface="+mn-ea"/>
                          <a:ea typeface="+mn-ea"/>
                        </a:rPr>
                        <a:t>円</a:t>
                      </a:r>
                    </a:p>
                  </a:txBody>
                  <a:tcPr marL="12700" marR="12700" marT="1270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7"/>
                  </a:ext>
                </a:extLst>
              </a:tr>
            </a:tbl>
          </a:graphicData>
        </a:graphic>
      </p:graphicFrame>
      <p:sp>
        <p:nvSpPr>
          <p:cNvPr id="12" name="テキスト ボックス 11">
            <a:extLst>
              <a:ext uri="{FF2B5EF4-FFF2-40B4-BE49-F238E27FC236}">
                <a16:creationId xmlns:a16="http://schemas.microsoft.com/office/drawing/2014/main" id="{779A37CC-2575-428A-B375-E03544CCC82B}"/>
              </a:ext>
            </a:extLst>
          </p:cNvPr>
          <p:cNvSpPr txBox="1"/>
          <p:nvPr/>
        </p:nvSpPr>
        <p:spPr>
          <a:xfrm>
            <a:off x="1004340" y="5590959"/>
            <a:ext cx="7682459" cy="954107"/>
          </a:xfrm>
          <a:prstGeom prst="rect">
            <a:avLst/>
          </a:prstGeom>
          <a:noFill/>
        </p:spPr>
        <p:txBody>
          <a:bodyPr wrap="square" rtlCol="0">
            <a:spAutoFit/>
          </a:bodyPr>
          <a:lstStyle/>
          <a:p>
            <a:r>
              <a:rPr kumimoji="1" lang="ja-JP" altLang="en-US" sz="1400" dirty="0"/>
              <a:t>水が２</a:t>
            </a:r>
            <a:r>
              <a:rPr kumimoji="1" lang="en-US" altLang="ja-JP" sz="1400" dirty="0"/>
              <a:t>L</a:t>
            </a:r>
            <a:r>
              <a:rPr kumimoji="1" lang="ja-JP" altLang="en-US" sz="1400" dirty="0"/>
              <a:t>で１００円　５カップできたら、水は１００円</a:t>
            </a:r>
            <a:r>
              <a:rPr kumimoji="1" lang="en-US" altLang="ja-JP" sz="1400" dirty="0"/>
              <a:t>÷</a:t>
            </a:r>
            <a:r>
              <a:rPr kumimoji="1" lang="ja-JP" altLang="en-US" sz="1400" dirty="0"/>
              <a:t>５＝２０　１カップの価格は２０円になるね！</a:t>
            </a:r>
            <a:endParaRPr kumimoji="1" lang="en-US" altLang="ja-JP" sz="1400" dirty="0"/>
          </a:p>
          <a:p>
            <a:r>
              <a:rPr lang="ja-JP" altLang="en-US" sz="1400" dirty="0"/>
              <a:t>原価合計は、　　　　　たてに足し算したらわかるよ！</a:t>
            </a:r>
            <a:endParaRPr lang="en-US" altLang="ja-JP" sz="1400" dirty="0"/>
          </a:p>
          <a:p>
            <a:r>
              <a:rPr lang="ja-JP" altLang="en-US" sz="1400" dirty="0"/>
              <a:t>売値（お客様に売るねだん）</a:t>
            </a:r>
            <a:r>
              <a:rPr lang="ja-JP" altLang="en-US" sz="1400" dirty="0" err="1"/>
              <a:t>ー</a:t>
            </a:r>
            <a:r>
              <a:rPr lang="ja-JP" altLang="en-US" sz="1400" dirty="0"/>
              <a:t>原価（作るときにかかったねだん）＝利益（りえき）</a:t>
            </a:r>
            <a:endParaRPr lang="en-US" altLang="ja-JP" sz="1400" dirty="0"/>
          </a:p>
          <a:p>
            <a:endParaRPr kumimoji="1" lang="en-US" altLang="ja-JP" sz="1400" dirty="0"/>
          </a:p>
        </p:txBody>
      </p:sp>
    </p:spTree>
    <p:extLst>
      <p:ext uri="{BB962C8B-B14F-4D97-AF65-F5344CB8AC3E}">
        <p14:creationId xmlns:p14="http://schemas.microsoft.com/office/powerpoint/2010/main" val="186123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76973"/>
            <a:ext cx="8229600" cy="1143000"/>
          </a:xfrm>
        </p:spPr>
        <p:txBody>
          <a:bodyPr>
            <a:normAutofit fontScale="90000"/>
          </a:bodyPr>
          <a:lstStyle/>
          <a:p>
            <a:r>
              <a:rPr kumimoji="1" lang="ja-JP" altLang="en-US" u="sng" dirty="0"/>
              <a:t>お金がたくさんあったら</a:t>
            </a:r>
            <a:br>
              <a:rPr kumimoji="1" lang="en-US" altLang="ja-JP" u="sng" dirty="0"/>
            </a:br>
            <a:r>
              <a:rPr kumimoji="1" lang="ja-JP" altLang="en-US" u="sng" dirty="0"/>
              <a:t>何したい？</a:t>
            </a:r>
          </a:p>
        </p:txBody>
      </p:sp>
      <p:sp>
        <p:nvSpPr>
          <p:cNvPr id="3" name="コンテンツ プレースホルダー 2"/>
          <p:cNvSpPr>
            <a:spLocks noGrp="1"/>
          </p:cNvSpPr>
          <p:nvPr>
            <p:ph sz="half" idx="1"/>
          </p:nvPr>
        </p:nvSpPr>
        <p:spPr>
          <a:xfrm>
            <a:off x="1046990" y="2527541"/>
            <a:ext cx="3448810" cy="3598621"/>
          </a:xfrm>
        </p:spPr>
        <p:txBody>
          <a:bodyPr/>
          <a:lstStyle/>
          <a:p>
            <a:pPr marL="514350" indent="-514350">
              <a:buFont typeface="+mj-lt"/>
              <a:buAutoNum type="arabicPeriod"/>
            </a:pPr>
            <a:r>
              <a:rPr kumimoji="1" lang="ja-JP" altLang="en-US" dirty="0"/>
              <a:t>　</a:t>
            </a:r>
            <a:endParaRPr kumimoji="1" lang="en-US" altLang="ja-JP" dirty="0"/>
          </a:p>
          <a:p>
            <a:pPr marL="514350" indent="-514350">
              <a:buFont typeface="+mj-lt"/>
              <a:buAutoNum type="arabicPeriod"/>
            </a:pPr>
            <a:endParaRPr lang="en-US" altLang="ja-JP" dirty="0"/>
          </a:p>
          <a:p>
            <a:pPr marL="514350" indent="-514350">
              <a:buFont typeface="+mj-lt"/>
              <a:buAutoNum type="arabicPeriod"/>
            </a:pPr>
            <a:r>
              <a:rPr kumimoji="1" lang="ja-JP" altLang="ja-JP" dirty="0"/>
              <a:t>　</a:t>
            </a:r>
            <a:endParaRPr kumimoji="1" lang="en-US" altLang="ja-JP" dirty="0"/>
          </a:p>
          <a:p>
            <a:pPr marL="514350" indent="-514350">
              <a:buFont typeface="+mj-lt"/>
              <a:buAutoNum type="arabicPeriod"/>
            </a:pPr>
            <a:endParaRPr lang="en-US" altLang="ja-JP" dirty="0"/>
          </a:p>
          <a:p>
            <a:pPr marL="514350" indent="-514350">
              <a:buFont typeface="+mj-lt"/>
              <a:buAutoNum type="arabicPeriod"/>
            </a:pPr>
            <a:r>
              <a:rPr kumimoji="1" lang="ja-JP" altLang="ja-JP" dirty="0"/>
              <a:t>　</a:t>
            </a:r>
            <a:endParaRPr kumimoji="1" lang="ja-JP" altLang="en-US" dirty="0"/>
          </a:p>
        </p:txBody>
      </p:sp>
      <p:pic>
        <p:nvPicPr>
          <p:cNvPr id="7" name="コンテンツ プレースホルダー 7" descr="images-19.jpeg"/>
          <p:cNvPicPr>
            <a:picLocks noGrp="1" noChangeAspect="1"/>
          </p:cNvPicPr>
          <p:nvPr>
            <p:ph sz="half" idx="2"/>
          </p:nvPr>
        </p:nvPicPr>
        <p:blipFill>
          <a:blip r:embed="rId3">
            <a:extLst>
              <a:ext uri="{28A0092B-C50C-407E-A947-70E740481C1C}">
                <a14:useLocalDpi xmlns:a14="http://schemas.microsoft.com/office/drawing/2010/main" val="0"/>
              </a:ext>
            </a:extLst>
          </a:blip>
          <a:srcRect t="-39402" b="-39402"/>
          <a:stretch>
            <a:fillRect/>
          </a:stretch>
        </p:blipFill>
        <p:spPr>
          <a:xfrm>
            <a:off x="3392714" y="1092200"/>
            <a:ext cx="5294086" cy="5932956"/>
          </a:xfrm>
        </p:spPr>
      </p:pic>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11</a:t>
            </a:fld>
            <a:endParaRPr kumimoji="1" lang="ja-JP" altLang="en-US"/>
          </a:p>
        </p:txBody>
      </p:sp>
      <p:sp>
        <p:nvSpPr>
          <p:cNvPr id="8" name="フッター プレースホルダー 5">
            <a:extLst>
              <a:ext uri="{FF2B5EF4-FFF2-40B4-BE49-F238E27FC236}">
                <a16:creationId xmlns:a16="http://schemas.microsoft.com/office/drawing/2014/main" id="{88E60234-FCF0-4C78-B7BA-B75BF37A823C}"/>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19722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t>お金の使い方</a:t>
            </a:r>
          </a:p>
        </p:txBody>
      </p:sp>
      <p:sp>
        <p:nvSpPr>
          <p:cNvPr id="3" name="コンテンツ プレースホルダー 2"/>
          <p:cNvSpPr>
            <a:spLocks noGrp="1"/>
          </p:cNvSpPr>
          <p:nvPr>
            <p:ph sz="half" idx="1"/>
          </p:nvPr>
        </p:nvSpPr>
        <p:spPr>
          <a:xfrm>
            <a:off x="609600" y="2076790"/>
            <a:ext cx="4038600" cy="4330020"/>
          </a:xfrm>
        </p:spPr>
        <p:txBody>
          <a:bodyPr/>
          <a:lstStyle/>
          <a:p>
            <a:pPr marL="0" indent="0">
              <a:buNone/>
            </a:pPr>
            <a:r>
              <a:rPr kumimoji="1" lang="ja-JP" altLang="en-US" dirty="0"/>
              <a:t>たくさんお仕事して</a:t>
            </a:r>
            <a:endParaRPr kumimoji="1" lang="en-US" altLang="ja-JP" dirty="0"/>
          </a:p>
          <a:p>
            <a:pPr marL="0" indent="0">
              <a:buNone/>
            </a:pPr>
            <a:r>
              <a:rPr lang="ja-JP" altLang="en-US" dirty="0"/>
              <a:t>いっぱい稼いでください</a:t>
            </a:r>
            <a:endParaRPr kumimoji="1" lang="en-US" altLang="ja-JP" dirty="0"/>
          </a:p>
          <a:p>
            <a:pPr marL="514350" indent="-514350">
              <a:buFont typeface="+mj-lt"/>
              <a:buAutoNum type="arabicPeriod"/>
            </a:pPr>
            <a:endParaRPr lang="en-US" altLang="ja-JP" dirty="0"/>
          </a:p>
          <a:p>
            <a:pPr marL="514350" indent="-514350">
              <a:buFont typeface="+mj-lt"/>
              <a:buAutoNum type="arabicPeriod"/>
            </a:pPr>
            <a:r>
              <a:rPr kumimoji="1" lang="ja-JP" altLang="en-US" dirty="0"/>
              <a:t>好きなものを買う</a:t>
            </a:r>
            <a:endParaRPr kumimoji="1" lang="en-US" altLang="ja-JP" dirty="0"/>
          </a:p>
          <a:p>
            <a:pPr marL="514350" indent="-514350">
              <a:buFont typeface="+mj-lt"/>
              <a:buAutoNum type="arabicPeriod"/>
            </a:pPr>
            <a:r>
              <a:rPr lang="ja-JP" altLang="en-US" dirty="0"/>
              <a:t>誰かのために使う</a:t>
            </a:r>
            <a:endParaRPr lang="en-US" altLang="ja-JP" dirty="0"/>
          </a:p>
          <a:p>
            <a:pPr marL="514350" indent="-514350">
              <a:buFont typeface="+mj-lt"/>
              <a:buAutoNum type="arabicPeriod"/>
            </a:pPr>
            <a:r>
              <a:rPr lang="ja-JP" altLang="en-US" dirty="0"/>
              <a:t>貯金する</a:t>
            </a:r>
            <a:endParaRPr kumimoji="1" lang="ja-JP" altLang="en-US" dirty="0"/>
          </a:p>
        </p:txBody>
      </p:sp>
      <p:graphicFrame>
        <p:nvGraphicFramePr>
          <p:cNvPr id="7" name="コンテンツ プレースホルダー 6"/>
          <p:cNvGraphicFramePr>
            <a:graphicFrameLocks noGrp="1"/>
          </p:cNvGraphicFramePr>
          <p:nvPr>
            <p:ph sz="half" idx="2"/>
            <p:extLst>
              <p:ext uri="{D42A27DB-BD31-4B8C-83A1-F6EECF244321}">
                <p14:modId xmlns:p14="http://schemas.microsoft.com/office/powerpoint/2010/main" val="297577389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12</a:t>
            </a:fld>
            <a:endParaRPr kumimoji="1" lang="ja-JP" altLang="en-US"/>
          </a:p>
        </p:txBody>
      </p:sp>
      <p:sp>
        <p:nvSpPr>
          <p:cNvPr id="8" name="フッター プレースホルダー 5">
            <a:extLst>
              <a:ext uri="{FF2B5EF4-FFF2-40B4-BE49-F238E27FC236}">
                <a16:creationId xmlns:a16="http://schemas.microsoft.com/office/drawing/2014/main" id="{498D9032-E702-4F82-8C00-51F759EAC004}"/>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90049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t>お金＝信用の数値化</a:t>
            </a:r>
          </a:p>
        </p:txBody>
      </p:sp>
      <p:sp>
        <p:nvSpPr>
          <p:cNvPr id="3" name="コンテンツ プレースホルダー 2"/>
          <p:cNvSpPr>
            <a:spLocks noGrp="1"/>
          </p:cNvSpPr>
          <p:nvPr>
            <p:ph sz="half" idx="1"/>
          </p:nvPr>
        </p:nvSpPr>
        <p:spPr/>
        <p:txBody>
          <a:bodyPr>
            <a:normAutofit/>
          </a:bodyPr>
          <a:lstStyle/>
          <a:p>
            <a:pPr marL="0" indent="0">
              <a:buNone/>
            </a:pPr>
            <a:r>
              <a:rPr lang="ja-JP" altLang="en-US" dirty="0"/>
              <a:t>　</a:t>
            </a:r>
            <a:endParaRPr lang="en-US" altLang="ja-JP" dirty="0"/>
          </a:p>
          <a:p>
            <a:r>
              <a:rPr lang="ja-JP" altLang="en-US" dirty="0"/>
              <a:t>世の中の役にたつ</a:t>
            </a:r>
            <a:endParaRPr lang="en-US" altLang="ja-JP" dirty="0"/>
          </a:p>
          <a:p>
            <a:r>
              <a:rPr lang="ja-JP" altLang="en-US" dirty="0"/>
              <a:t>仕事ができる、助かる</a:t>
            </a:r>
            <a:endParaRPr lang="en-US" altLang="ja-JP" dirty="0"/>
          </a:p>
          <a:p>
            <a:r>
              <a:rPr lang="ja-JP" altLang="en-US" dirty="0"/>
              <a:t>便利になる</a:t>
            </a:r>
            <a:endParaRPr lang="en-US" altLang="ja-JP" dirty="0"/>
          </a:p>
          <a:p>
            <a:r>
              <a:rPr lang="ja-JP" altLang="en-US" dirty="0"/>
              <a:t>能力が高い</a:t>
            </a:r>
            <a:endParaRPr lang="en-US" altLang="ja-JP" dirty="0"/>
          </a:p>
          <a:p>
            <a:r>
              <a:rPr lang="ja-JP" altLang="en-US" dirty="0"/>
              <a:t>知識が豊富</a:t>
            </a:r>
            <a:endParaRPr lang="en-US" altLang="ja-JP" dirty="0"/>
          </a:p>
          <a:p>
            <a:endParaRPr lang="en-US" altLang="ja-JP" dirty="0"/>
          </a:p>
          <a:p>
            <a:pPr marL="0" indent="0">
              <a:buNone/>
            </a:pPr>
            <a:r>
              <a:rPr lang="ja-JP" altLang="en-US" dirty="0"/>
              <a:t>　</a:t>
            </a:r>
            <a:r>
              <a:rPr lang="ja-JP" altLang="ja-JP" dirty="0"/>
              <a:t>　</a:t>
            </a:r>
            <a:r>
              <a:rPr lang="ja-JP" altLang="en-US" dirty="0"/>
              <a:t>　</a:t>
            </a:r>
            <a:endParaRPr lang="en-US" altLang="ja-JP" dirty="0"/>
          </a:p>
          <a:p>
            <a:endParaRPr kumimoji="1" lang="ja-JP" altLang="en-US" dirty="0"/>
          </a:p>
        </p:txBody>
      </p:sp>
      <p:pic>
        <p:nvPicPr>
          <p:cNvPr id="6" name="コンテンツ プレースホルダー 5" descr="Unknown-5.jpeg"/>
          <p:cNvPicPr>
            <a:picLocks noGrp="1" noChangeAspect="1"/>
          </p:cNvPicPr>
          <p:nvPr>
            <p:ph sz="half" idx="2"/>
          </p:nvPr>
        </p:nvPicPr>
        <p:blipFill>
          <a:blip r:embed="rId3">
            <a:extLst>
              <a:ext uri="{28A0092B-C50C-407E-A947-70E740481C1C}">
                <a14:useLocalDpi xmlns:a14="http://schemas.microsoft.com/office/drawing/2010/main" val="0"/>
              </a:ext>
            </a:extLst>
          </a:blip>
          <a:srcRect t="-34702" b="-34702"/>
          <a:stretch>
            <a:fillRect/>
          </a:stretch>
        </p:blipFill>
        <p:spPr>
          <a:xfrm>
            <a:off x="5303096" y="801915"/>
            <a:ext cx="2775842" cy="3110820"/>
          </a:xfrm>
        </p:spPr>
      </p:pic>
      <p:pic>
        <p:nvPicPr>
          <p:cNvPr id="4" name="図 3" descr="images-29.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323" y="3519034"/>
            <a:ext cx="5005044" cy="2607129"/>
          </a:xfrm>
          <a:prstGeom prst="rect">
            <a:avLst/>
          </a:prstGeom>
        </p:spPr>
      </p:pic>
      <p:sp>
        <p:nvSpPr>
          <p:cNvPr id="8" name="スライド番号プレースホルダー 7"/>
          <p:cNvSpPr>
            <a:spLocks noGrp="1"/>
          </p:cNvSpPr>
          <p:nvPr>
            <p:ph type="sldNum" sz="quarter" idx="12"/>
          </p:nvPr>
        </p:nvSpPr>
        <p:spPr/>
        <p:txBody>
          <a:bodyPr/>
          <a:lstStyle/>
          <a:p>
            <a:fld id="{AF7F5BAA-E531-C141-B9AA-FB67CCE9C9FA}" type="slidenum">
              <a:rPr kumimoji="1" lang="ja-JP" altLang="en-US" smtClean="0"/>
              <a:t>13</a:t>
            </a:fld>
            <a:endParaRPr kumimoji="1" lang="ja-JP" altLang="en-US"/>
          </a:p>
        </p:txBody>
      </p:sp>
      <p:sp>
        <p:nvSpPr>
          <p:cNvPr id="9" name="フッター プレースホルダー 5">
            <a:extLst>
              <a:ext uri="{FF2B5EF4-FFF2-40B4-BE49-F238E27FC236}">
                <a16:creationId xmlns:a16="http://schemas.microsoft.com/office/drawing/2014/main" id="{71028FE1-8457-4078-8AB0-CD2BA5DEE0AE}"/>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39295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u="sng" dirty="0"/>
              <a:t>信用を作ると</a:t>
            </a:r>
            <a:r>
              <a:rPr lang="ja-JP" altLang="en-US" dirty="0"/>
              <a:t>　</a:t>
            </a:r>
            <a:endParaRPr kumimoji="1" lang="ja-JP" altLang="en-US" dirty="0"/>
          </a:p>
        </p:txBody>
      </p:sp>
      <p:sp>
        <p:nvSpPr>
          <p:cNvPr id="3" name="コンテンツ プレースホルダー 2"/>
          <p:cNvSpPr>
            <a:spLocks noGrp="1"/>
          </p:cNvSpPr>
          <p:nvPr>
            <p:ph sz="half" idx="1"/>
          </p:nvPr>
        </p:nvSpPr>
        <p:spPr/>
        <p:txBody>
          <a:bodyPr>
            <a:normAutofit lnSpcReduction="10000"/>
          </a:bodyPr>
          <a:lstStyle/>
          <a:p>
            <a:endParaRPr lang="en-US" altLang="ja-JP" dirty="0"/>
          </a:p>
          <a:p>
            <a:r>
              <a:rPr lang="ja-JP" altLang="en-US" dirty="0"/>
              <a:t>奨学金</a:t>
            </a:r>
            <a:endParaRPr lang="en-US" altLang="ja-JP" dirty="0"/>
          </a:p>
          <a:p>
            <a:r>
              <a:rPr lang="ja-JP" altLang="en-US" dirty="0"/>
              <a:t>クラウドファンディング</a:t>
            </a:r>
            <a:endParaRPr lang="en-US" altLang="ja-JP" dirty="0"/>
          </a:p>
          <a:p>
            <a:r>
              <a:rPr lang="ja-JP" altLang="en-US" dirty="0"/>
              <a:t>銀行融資</a:t>
            </a:r>
            <a:endParaRPr lang="en-US" altLang="ja-JP" dirty="0"/>
          </a:p>
          <a:p>
            <a:r>
              <a:rPr lang="ja-JP" altLang="en-US" dirty="0"/>
              <a:t>投資家　</a:t>
            </a:r>
            <a:endParaRPr lang="en-US" altLang="ja-JP" dirty="0"/>
          </a:p>
          <a:p>
            <a:r>
              <a:rPr lang="en-US" altLang="ja-JP" dirty="0"/>
              <a:t> </a:t>
            </a:r>
            <a:r>
              <a:rPr lang="ja-JP" altLang="en-US" dirty="0"/>
              <a:t>エンジェル投資家</a:t>
            </a:r>
            <a:endParaRPr lang="en-US" altLang="ja-JP" dirty="0"/>
          </a:p>
          <a:p>
            <a:endParaRPr kumimoji="1" lang="en-US" altLang="ja-JP" dirty="0"/>
          </a:p>
          <a:p>
            <a:pPr marL="0" indent="0">
              <a:buNone/>
            </a:pPr>
            <a:r>
              <a:rPr lang="ja-JP" altLang="en-US" dirty="0">
                <a:solidFill>
                  <a:srgbClr val="FF0000"/>
                </a:solidFill>
              </a:rPr>
              <a:t>助けてあげたいという人が出て来ます。</a:t>
            </a:r>
            <a:endParaRPr kumimoji="1" lang="en-US" altLang="ja-JP" dirty="0">
              <a:solidFill>
                <a:srgbClr val="FF0000"/>
              </a:solidFill>
            </a:endParaRPr>
          </a:p>
        </p:txBody>
      </p:sp>
      <p:pic>
        <p:nvPicPr>
          <p:cNvPr id="7" name="コンテンツ プレースホルダー 6" descr="Unknown-4.jpeg"/>
          <p:cNvPicPr>
            <a:picLocks noGrp="1" noChangeAspect="1"/>
          </p:cNvPicPr>
          <p:nvPr>
            <p:ph sz="half" idx="2"/>
          </p:nvPr>
        </p:nvPicPr>
        <p:blipFill>
          <a:blip r:embed="rId3">
            <a:extLst>
              <a:ext uri="{28A0092B-C50C-407E-A947-70E740481C1C}">
                <a14:useLocalDpi xmlns:a14="http://schemas.microsoft.com/office/drawing/2010/main" val="0"/>
              </a:ext>
            </a:extLst>
          </a:blip>
          <a:srcRect t="-24808" b="-24808"/>
          <a:stretch>
            <a:fillRect/>
          </a:stretch>
        </p:blipFill>
        <p:spPr/>
      </p:pic>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14</a:t>
            </a:fld>
            <a:endParaRPr kumimoji="1" lang="ja-JP" altLang="en-US"/>
          </a:p>
        </p:txBody>
      </p:sp>
      <p:sp>
        <p:nvSpPr>
          <p:cNvPr id="8" name="フッター プレースホルダー 5">
            <a:extLst>
              <a:ext uri="{FF2B5EF4-FFF2-40B4-BE49-F238E27FC236}">
                <a16:creationId xmlns:a16="http://schemas.microsoft.com/office/drawing/2014/main" id="{CF841C30-C892-4608-9C66-7AD0651C8A6A}"/>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71931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3571"/>
            <a:ext cx="8229600" cy="1306285"/>
          </a:xfrm>
        </p:spPr>
        <p:txBody>
          <a:bodyPr>
            <a:normAutofit fontScale="90000"/>
          </a:bodyPr>
          <a:lstStyle/>
          <a:p>
            <a:r>
              <a:rPr lang="ja-JP" altLang="en-US" u="sng" dirty="0"/>
              <a:t>子供たちの未来の価値観</a:t>
            </a:r>
            <a:br>
              <a:rPr lang="en-US" altLang="ja-JP" u="sng" dirty="0"/>
            </a:br>
            <a:r>
              <a:rPr lang="ja-JP" altLang="en-US" dirty="0"/>
              <a:t>稼げる＝お金ではない</a:t>
            </a:r>
            <a:br>
              <a:rPr lang="en-US" altLang="ja-JP" dirty="0"/>
            </a:br>
            <a:endParaRPr kumimoji="1" lang="ja-JP" altLang="en-US" u="sng" dirty="0"/>
          </a:p>
        </p:txBody>
      </p:sp>
      <p:sp>
        <p:nvSpPr>
          <p:cNvPr id="3" name="コンテンツ プレースホルダー 2"/>
          <p:cNvSpPr>
            <a:spLocks noGrp="1"/>
          </p:cNvSpPr>
          <p:nvPr>
            <p:ph sz="half" idx="1"/>
          </p:nvPr>
        </p:nvSpPr>
        <p:spPr>
          <a:xfrm>
            <a:off x="457199" y="1759856"/>
            <a:ext cx="4574079" cy="4366307"/>
          </a:xfrm>
        </p:spPr>
        <p:txBody>
          <a:bodyPr>
            <a:normAutofit/>
          </a:bodyPr>
          <a:lstStyle/>
          <a:p>
            <a:r>
              <a:rPr lang="ja-JP" altLang="en-US" dirty="0"/>
              <a:t>好きな場所に住む</a:t>
            </a:r>
            <a:endParaRPr lang="en-US" altLang="ja-JP" dirty="0"/>
          </a:p>
          <a:p>
            <a:r>
              <a:rPr lang="ja-JP" altLang="en-US" dirty="0"/>
              <a:t>好きな仕事をする</a:t>
            </a:r>
            <a:endParaRPr lang="en-US" altLang="ja-JP" dirty="0"/>
          </a:p>
          <a:p>
            <a:r>
              <a:rPr lang="ja-JP" altLang="en-US" dirty="0"/>
              <a:t>好きな時間に働く</a:t>
            </a:r>
            <a:endParaRPr lang="en-US" altLang="ja-JP" dirty="0"/>
          </a:p>
          <a:p>
            <a:r>
              <a:rPr lang="ja-JP" altLang="en-US" dirty="0"/>
              <a:t>家族を優先する</a:t>
            </a:r>
            <a:endParaRPr lang="en-US" altLang="ja-JP" dirty="0"/>
          </a:p>
          <a:p>
            <a:endParaRPr lang="en-US" altLang="ja-JP" dirty="0"/>
          </a:p>
          <a:p>
            <a:pPr marL="0" indent="0">
              <a:buNone/>
            </a:pPr>
            <a:r>
              <a:rPr lang="ja-JP" altLang="en-US" u="sng" dirty="0">
                <a:solidFill>
                  <a:srgbClr val="FF0000"/>
                </a:solidFill>
              </a:rPr>
              <a:t>自由を手に入れることは、</a:t>
            </a:r>
            <a:endParaRPr lang="en-US" altLang="ja-JP" u="sng" dirty="0">
              <a:solidFill>
                <a:srgbClr val="FF0000"/>
              </a:solidFill>
            </a:endParaRPr>
          </a:p>
          <a:p>
            <a:pPr marL="0" indent="0">
              <a:buNone/>
            </a:pPr>
            <a:r>
              <a:rPr lang="ja-JP" altLang="en-US" u="sng" dirty="0">
                <a:solidFill>
                  <a:srgbClr val="FF0000"/>
                </a:solidFill>
              </a:rPr>
              <a:t>責任を持つこと。</a:t>
            </a:r>
            <a:endParaRPr lang="en-US" altLang="ja-JP" u="sng" dirty="0">
              <a:solidFill>
                <a:srgbClr val="FF0000"/>
              </a:solidFill>
            </a:endParaRPr>
          </a:p>
          <a:p>
            <a:endParaRPr kumimoji="1" lang="ja-JP" altLang="en-US" dirty="0"/>
          </a:p>
        </p:txBody>
      </p:sp>
      <p:pic>
        <p:nvPicPr>
          <p:cNvPr id="11" name="コンテンツ プレースホルダー 10" descr="images-1.jpeg"/>
          <p:cNvPicPr>
            <a:picLocks noGrp="1" noChangeAspect="1"/>
          </p:cNvPicPr>
          <p:nvPr>
            <p:ph sz="half" idx="2"/>
          </p:nvPr>
        </p:nvPicPr>
        <p:blipFill>
          <a:blip r:embed="rId2">
            <a:extLst>
              <a:ext uri="{28A0092B-C50C-407E-A947-70E740481C1C}">
                <a14:useLocalDpi xmlns:a14="http://schemas.microsoft.com/office/drawing/2010/main" val="0"/>
              </a:ext>
            </a:extLst>
          </a:blip>
          <a:srcRect l="20418" r="20418"/>
          <a:stretch>
            <a:fillRect/>
          </a:stretch>
        </p:blipFill>
        <p:spPr>
          <a:xfrm>
            <a:off x="5031278" y="1854199"/>
            <a:ext cx="3655522" cy="4096657"/>
          </a:xfrm>
        </p:spPr>
      </p:pic>
      <p:sp>
        <p:nvSpPr>
          <p:cNvPr id="5" name="スライド番号プレースホルダー 4"/>
          <p:cNvSpPr>
            <a:spLocks noGrp="1"/>
          </p:cNvSpPr>
          <p:nvPr>
            <p:ph type="sldNum" sz="quarter" idx="12"/>
          </p:nvPr>
        </p:nvSpPr>
        <p:spPr/>
        <p:txBody>
          <a:bodyPr/>
          <a:lstStyle/>
          <a:p>
            <a:fld id="{AF7F5BAA-E531-C141-B9AA-FB67CCE9C9FA}" type="slidenum">
              <a:rPr kumimoji="1" lang="ja-JP" altLang="en-US" smtClean="0"/>
              <a:t>15</a:t>
            </a:fld>
            <a:endParaRPr kumimoji="1" lang="ja-JP" altLang="en-US"/>
          </a:p>
        </p:txBody>
      </p:sp>
      <p:sp>
        <p:nvSpPr>
          <p:cNvPr id="7" name="フッター プレースホルダー 5">
            <a:extLst>
              <a:ext uri="{FF2B5EF4-FFF2-40B4-BE49-F238E27FC236}">
                <a16:creationId xmlns:a16="http://schemas.microsoft.com/office/drawing/2014/main" id="{0655E2BD-C277-447C-A5D9-008CD1A93D15}"/>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529691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057" y="544286"/>
            <a:ext cx="8229600" cy="1469571"/>
          </a:xfrm>
        </p:spPr>
        <p:txBody>
          <a:bodyPr>
            <a:normAutofit/>
          </a:bodyPr>
          <a:lstStyle/>
          <a:p>
            <a:pPr marL="0" indent="0"/>
            <a:r>
              <a:rPr lang="en-US" altLang="ja-JP" dirty="0"/>
              <a:t>CEO</a:t>
            </a:r>
            <a:r>
              <a:rPr lang="ja-JP" altLang="en-US" dirty="0"/>
              <a:t>（</a:t>
            </a:r>
            <a:r>
              <a:rPr lang="ja-JP" altLang="en-US" sz="3600" dirty="0"/>
              <a:t>最高責任者</a:t>
            </a:r>
            <a:r>
              <a:rPr lang="ja-JP" altLang="en-US" dirty="0"/>
              <a:t>）になれる</a:t>
            </a:r>
            <a:br>
              <a:rPr lang="en-US" altLang="ja-JP" dirty="0"/>
            </a:br>
            <a:r>
              <a:rPr lang="ja-JP" altLang="en-US" u="sng" dirty="0"/>
              <a:t>強い心と自信を育てる</a:t>
            </a:r>
            <a:r>
              <a:rPr lang="en-US" altLang="ja-JP" u="sng" dirty="0"/>
              <a:t>7</a:t>
            </a:r>
            <a:r>
              <a:rPr lang="ja-JP" altLang="en-US" u="sng" dirty="0"/>
              <a:t>つの力</a:t>
            </a:r>
            <a:endParaRPr kumimoji="1" lang="ja-JP" altLang="en-US" u="sng" dirty="0"/>
          </a:p>
        </p:txBody>
      </p:sp>
      <p:sp>
        <p:nvSpPr>
          <p:cNvPr id="3" name="コンテンツ プレースホルダー 2"/>
          <p:cNvSpPr>
            <a:spLocks noGrp="1"/>
          </p:cNvSpPr>
          <p:nvPr>
            <p:ph idx="1"/>
          </p:nvPr>
        </p:nvSpPr>
        <p:spPr>
          <a:xfrm>
            <a:off x="1081312" y="2322286"/>
            <a:ext cx="7028545" cy="4034064"/>
          </a:xfrm>
        </p:spPr>
        <p:txBody>
          <a:bodyPr>
            <a:normAutofit fontScale="92500"/>
          </a:bodyPr>
          <a:lstStyle/>
          <a:p>
            <a:pPr marL="514350" lvl="0" indent="-514350">
              <a:buFont typeface="+mj-lt"/>
              <a:buAutoNum type="arabicPeriod"/>
            </a:pPr>
            <a:r>
              <a:rPr lang="ja-JP" altLang="ja-JP" b="1" dirty="0"/>
              <a:t>ビジネスを考える力</a:t>
            </a:r>
            <a:endParaRPr lang="ja-JP" altLang="ja-JP" dirty="0"/>
          </a:p>
          <a:p>
            <a:pPr marL="514350" lvl="0" indent="-514350">
              <a:buFont typeface="+mj-lt"/>
              <a:buAutoNum type="arabicPeriod"/>
            </a:pPr>
            <a:r>
              <a:rPr lang="ja-JP" altLang="ja-JP" b="1" dirty="0"/>
              <a:t>アイデアを形にする力</a:t>
            </a:r>
            <a:endParaRPr lang="ja-JP" altLang="ja-JP" dirty="0"/>
          </a:p>
          <a:p>
            <a:pPr marL="514350" lvl="0" indent="-514350">
              <a:buFont typeface="+mj-lt"/>
              <a:buAutoNum type="arabicPeriod"/>
            </a:pPr>
            <a:r>
              <a:rPr lang="ja-JP" altLang="ja-JP" b="1" dirty="0"/>
              <a:t>自分で決める力</a:t>
            </a:r>
            <a:endParaRPr lang="ja-JP" altLang="ja-JP" dirty="0"/>
          </a:p>
          <a:p>
            <a:pPr marL="514350" lvl="0" indent="-514350">
              <a:buFont typeface="+mj-lt"/>
              <a:buAutoNum type="arabicPeriod"/>
            </a:pPr>
            <a:r>
              <a:rPr lang="ja-JP" altLang="ja-JP" b="1" dirty="0"/>
              <a:t>新しい時代に柔軟に対応できる力</a:t>
            </a:r>
            <a:endParaRPr lang="ja-JP" altLang="ja-JP" dirty="0"/>
          </a:p>
          <a:p>
            <a:pPr marL="514350" lvl="0" indent="-514350">
              <a:buFont typeface="+mj-lt"/>
              <a:buAutoNum type="arabicPeriod"/>
            </a:pPr>
            <a:r>
              <a:rPr lang="ja-JP" altLang="ja-JP" b="1" dirty="0"/>
              <a:t>お金を増やす力</a:t>
            </a:r>
            <a:endParaRPr lang="ja-JP" altLang="ja-JP" dirty="0"/>
          </a:p>
          <a:p>
            <a:pPr marL="514350" lvl="0" indent="-514350">
              <a:buFont typeface="+mj-lt"/>
              <a:buAutoNum type="arabicPeriod"/>
            </a:pPr>
            <a:r>
              <a:rPr lang="ja-JP" altLang="ja-JP" b="1" dirty="0"/>
              <a:t>問題を解決する力</a:t>
            </a:r>
            <a:endParaRPr lang="ja-JP" altLang="ja-JP" dirty="0"/>
          </a:p>
          <a:p>
            <a:pPr marL="514350" lvl="0" indent="-514350">
              <a:buFont typeface="+mj-lt"/>
              <a:buAutoNum type="arabicPeriod"/>
            </a:pPr>
            <a:r>
              <a:rPr lang="ja-JP" altLang="ja-JP" b="1" dirty="0"/>
              <a:t>相手に理解してもらえるように伝える力</a:t>
            </a:r>
            <a:endParaRPr lang="ja-JP"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16</a:t>
            </a:fld>
            <a:endParaRPr kumimoji="1" lang="ja-JP" altLang="en-US"/>
          </a:p>
        </p:txBody>
      </p:sp>
      <p:sp>
        <p:nvSpPr>
          <p:cNvPr id="7" name="フッター プレースホルダー 5">
            <a:extLst>
              <a:ext uri="{FF2B5EF4-FFF2-40B4-BE49-F238E27FC236}">
                <a16:creationId xmlns:a16="http://schemas.microsoft.com/office/drawing/2014/main" id="{DDBD2748-7649-4CA7-9B9C-7A8A95BD05B1}"/>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00620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DE5E8-C9A1-4A9C-BB82-DE7D33F5C208}"/>
              </a:ext>
            </a:extLst>
          </p:cNvPr>
          <p:cNvSpPr>
            <a:spLocks noGrp="1"/>
          </p:cNvSpPr>
          <p:nvPr>
            <p:ph type="ctrTitle"/>
          </p:nvPr>
        </p:nvSpPr>
        <p:spPr>
          <a:xfrm>
            <a:off x="842417" y="472493"/>
            <a:ext cx="7569183" cy="1979600"/>
          </a:xfrm>
        </p:spPr>
        <p:txBody>
          <a:bodyPr>
            <a:normAutofit/>
          </a:bodyPr>
          <a:lstStyle/>
          <a:p>
            <a:r>
              <a:rPr kumimoji="1" lang="ja-JP" altLang="en-US" b="1" dirty="0"/>
              <a:t>ＣＥＯキッズビジネスプログラム内容説明</a:t>
            </a:r>
          </a:p>
        </p:txBody>
      </p:sp>
      <p:pic>
        <p:nvPicPr>
          <p:cNvPr id="5" name="図 4">
            <a:extLst>
              <a:ext uri="{FF2B5EF4-FFF2-40B4-BE49-F238E27FC236}">
                <a16:creationId xmlns:a16="http://schemas.microsoft.com/office/drawing/2014/main" id="{76D43D8D-C655-411A-ACC4-F61541E64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48" y="2568144"/>
            <a:ext cx="5533226" cy="3824074"/>
          </a:xfrm>
          <a:prstGeom prst="rect">
            <a:avLst/>
          </a:prstGeom>
        </p:spPr>
      </p:pic>
    </p:spTree>
    <p:extLst>
      <p:ext uri="{BB962C8B-B14F-4D97-AF65-F5344CB8AC3E}">
        <p14:creationId xmlns:p14="http://schemas.microsoft.com/office/powerpoint/2010/main" val="294481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0386"/>
            <a:ext cx="8229600" cy="1143000"/>
          </a:xfrm>
        </p:spPr>
        <p:txBody>
          <a:bodyPr>
            <a:normAutofit fontScale="90000"/>
          </a:bodyPr>
          <a:lstStyle/>
          <a:p>
            <a:r>
              <a:rPr lang="ja-JP" altLang="en-US" sz="3600" b="1" dirty="0"/>
              <a:t>初級講座　</a:t>
            </a:r>
            <a:r>
              <a:rPr lang="en-US" altLang="ja-JP" sz="3600" b="1" dirty="0"/>
              <a:t>16</a:t>
            </a:r>
            <a:r>
              <a:rPr lang="ja-JP" altLang="en-US" sz="3600" b="1" dirty="0"/>
              <a:t>講座の内容</a:t>
            </a:r>
            <a:br>
              <a:rPr lang="en-US" altLang="ja-JP" sz="3600" b="1" dirty="0"/>
            </a:br>
            <a:r>
              <a:rPr lang="ja-JP" altLang="en-US" b="1" u="sng" dirty="0"/>
              <a:t>ジューススタンドを始めよう</a:t>
            </a:r>
            <a:br>
              <a:rPr lang="en-US" altLang="ja-JP" b="1" u="sng" dirty="0"/>
            </a:br>
            <a:r>
              <a:rPr lang="en-US" altLang="ja-JP" sz="3600" b="1" u="sng" dirty="0"/>
              <a:t>1</a:t>
            </a:r>
            <a:r>
              <a:rPr lang="ja-JP" altLang="en-US" sz="3600" b="1" u="sng" dirty="0"/>
              <a:t>講座</a:t>
            </a:r>
            <a:r>
              <a:rPr lang="en-US" altLang="ja-JP" sz="3600" b="1" u="sng" dirty="0"/>
              <a:t>1</a:t>
            </a:r>
            <a:r>
              <a:rPr lang="ja-JP" altLang="en-US" sz="3600" b="1" u="sng" dirty="0"/>
              <a:t>時間</a:t>
            </a:r>
            <a:endParaRPr kumimoji="1" lang="ja-JP" altLang="en-US" sz="3600" u="sng" dirty="0"/>
          </a:p>
        </p:txBody>
      </p:sp>
      <p:sp>
        <p:nvSpPr>
          <p:cNvPr id="3" name="コンテンツ プレースホルダー 2"/>
          <p:cNvSpPr>
            <a:spLocks noGrp="1"/>
          </p:cNvSpPr>
          <p:nvPr>
            <p:ph sz="half" idx="1"/>
          </p:nvPr>
        </p:nvSpPr>
        <p:spPr>
          <a:xfrm>
            <a:off x="457200" y="2078688"/>
            <a:ext cx="4191000" cy="4277662"/>
          </a:xfrm>
        </p:spPr>
        <p:txBody>
          <a:bodyPr>
            <a:normAutofit/>
          </a:bodyPr>
          <a:lstStyle/>
          <a:p>
            <a:pPr marL="0" indent="0">
              <a:buNone/>
            </a:pPr>
            <a:r>
              <a:rPr lang="ja-JP" altLang="en-US" sz="2000" dirty="0"/>
              <a:t>①</a:t>
            </a:r>
            <a:r>
              <a:rPr lang="ja-JP" altLang="en-US" sz="2400" dirty="0"/>
              <a:t>将来は何になりたい</a:t>
            </a:r>
            <a:endParaRPr lang="en-US" altLang="ja-JP" sz="2400" dirty="0"/>
          </a:p>
          <a:p>
            <a:pPr marL="0" indent="0">
              <a:buNone/>
            </a:pPr>
            <a:r>
              <a:rPr lang="ja-JP" altLang="en-US" sz="2400" dirty="0"/>
              <a:t>②働き方の説明　安定系</a:t>
            </a:r>
            <a:endParaRPr lang="en-US" altLang="ja-JP" sz="2400" dirty="0"/>
          </a:p>
          <a:p>
            <a:pPr marL="0" indent="0">
              <a:buNone/>
            </a:pPr>
            <a:r>
              <a:rPr lang="ja-JP" altLang="en-US" sz="2400" dirty="0"/>
              <a:t>③働き方の説明　自由系</a:t>
            </a:r>
            <a:endParaRPr lang="en-US" altLang="ja-JP" sz="2400" dirty="0"/>
          </a:p>
          <a:p>
            <a:pPr marL="0" indent="0">
              <a:buNone/>
            </a:pPr>
            <a:r>
              <a:rPr lang="ja-JP" altLang="en-US" sz="2400" dirty="0"/>
              <a:t>④ジューススタンドを始めよう</a:t>
            </a:r>
            <a:endParaRPr lang="en-US" altLang="ja-JP" sz="2400" dirty="0"/>
          </a:p>
          <a:p>
            <a:pPr marL="0" indent="0">
              <a:buNone/>
            </a:pPr>
            <a:r>
              <a:rPr lang="ja-JP" altLang="en-US" sz="2400" dirty="0"/>
              <a:t>⑤</a:t>
            </a:r>
            <a:r>
              <a:rPr lang="ja-JP" altLang="en-US" sz="2000" dirty="0"/>
              <a:t>どんなジューススタンドにしよう</a:t>
            </a:r>
            <a:endParaRPr lang="en-US" altLang="ja-JP" sz="1800" dirty="0"/>
          </a:p>
          <a:p>
            <a:pPr marL="0" indent="0">
              <a:buNone/>
            </a:pPr>
            <a:r>
              <a:rPr lang="ja-JP" altLang="en-US" sz="2400" dirty="0"/>
              <a:t>⑥材料の仕入れ</a:t>
            </a:r>
            <a:endParaRPr lang="en-US" altLang="ja-JP" sz="2400" dirty="0"/>
          </a:p>
          <a:p>
            <a:pPr marL="0" indent="0">
              <a:buNone/>
            </a:pPr>
            <a:r>
              <a:rPr lang="ja-JP" altLang="en-US" sz="2400" dirty="0"/>
              <a:t>⑦メニューを考える</a:t>
            </a:r>
            <a:endParaRPr lang="en-US" altLang="ja-JP" sz="2400" dirty="0"/>
          </a:p>
          <a:p>
            <a:pPr marL="0" indent="0">
              <a:buNone/>
            </a:pPr>
            <a:r>
              <a:rPr lang="ja-JP" altLang="en-US" sz="2400" dirty="0"/>
              <a:t>⑧どんな店にしよう</a:t>
            </a:r>
            <a:endParaRPr lang="en-US" altLang="ja-JP" sz="2400" dirty="0"/>
          </a:p>
          <a:p>
            <a:endParaRPr kumimoji="1" lang="ja-JP" altLang="en-US" dirty="0"/>
          </a:p>
        </p:txBody>
      </p:sp>
      <p:sp>
        <p:nvSpPr>
          <p:cNvPr id="4" name="コンテンツ プレースホルダー 3"/>
          <p:cNvSpPr>
            <a:spLocks noGrp="1"/>
          </p:cNvSpPr>
          <p:nvPr>
            <p:ph sz="half" idx="2"/>
          </p:nvPr>
        </p:nvSpPr>
        <p:spPr>
          <a:xfrm>
            <a:off x="4853330" y="2078688"/>
            <a:ext cx="3833470" cy="4277662"/>
          </a:xfrm>
        </p:spPr>
        <p:txBody>
          <a:bodyPr>
            <a:normAutofit/>
          </a:bodyPr>
          <a:lstStyle/>
          <a:p>
            <a:pPr marL="0" indent="0">
              <a:buNone/>
            </a:pPr>
            <a:r>
              <a:rPr lang="ja-JP" altLang="en-US" sz="2400" dirty="0"/>
              <a:t>⑨仕事について考えよう</a:t>
            </a:r>
            <a:endParaRPr lang="en-US" altLang="ja-JP" sz="2400" dirty="0"/>
          </a:p>
          <a:p>
            <a:pPr marL="0" indent="0">
              <a:buNone/>
            </a:pPr>
            <a:r>
              <a:rPr lang="ja-JP" altLang="en-US" sz="2400" dirty="0"/>
              <a:t>⑩セールスの仕事</a:t>
            </a:r>
            <a:endParaRPr lang="en-US" altLang="ja-JP" sz="2400" dirty="0"/>
          </a:p>
          <a:p>
            <a:pPr marL="0" indent="0">
              <a:buNone/>
            </a:pPr>
            <a:r>
              <a:rPr lang="ja-JP" altLang="en-US" sz="2400" dirty="0"/>
              <a:t>⑪生産の仕事</a:t>
            </a:r>
            <a:endParaRPr lang="en-US" altLang="ja-JP" sz="2400" dirty="0"/>
          </a:p>
          <a:p>
            <a:pPr marL="0" indent="0">
              <a:buNone/>
            </a:pPr>
            <a:r>
              <a:rPr lang="ja-JP" altLang="en-US" sz="2400" dirty="0"/>
              <a:t>⑫マーケティングの仕事</a:t>
            </a:r>
            <a:endParaRPr lang="en-US" altLang="ja-JP" sz="2400" dirty="0"/>
          </a:p>
          <a:p>
            <a:pPr marL="0" indent="0">
              <a:buNone/>
            </a:pPr>
            <a:r>
              <a:rPr lang="ja-JP" altLang="en-US" sz="2400" dirty="0"/>
              <a:t>⑬会社の仕事</a:t>
            </a:r>
            <a:endParaRPr lang="en-US" altLang="ja-JP" sz="2400" dirty="0"/>
          </a:p>
          <a:p>
            <a:pPr marL="0" indent="0">
              <a:buNone/>
            </a:pPr>
            <a:r>
              <a:rPr lang="ja-JP" altLang="en-US" sz="2400" dirty="0"/>
              <a:t>⑭原価計算</a:t>
            </a:r>
            <a:endParaRPr lang="en-US" altLang="ja-JP" sz="2400" dirty="0"/>
          </a:p>
          <a:p>
            <a:pPr marL="0" indent="0">
              <a:buNone/>
            </a:pPr>
            <a:r>
              <a:rPr lang="ja-JP" altLang="en-US" sz="2400" dirty="0"/>
              <a:t>⑮販売価格を決めよう</a:t>
            </a:r>
            <a:endParaRPr lang="en-US" altLang="ja-JP" sz="2400" dirty="0"/>
          </a:p>
          <a:p>
            <a:pPr marL="0" indent="0">
              <a:buNone/>
            </a:pPr>
            <a:r>
              <a:rPr lang="ja-JP" altLang="en-US" sz="2400" dirty="0"/>
              <a:t>⑯働く目的</a:t>
            </a:r>
            <a:endParaRPr lang="en-US" altLang="ja-JP" sz="2400" dirty="0"/>
          </a:p>
          <a:p>
            <a:endParaRPr kumimoji="1" lang="ja-JP" altLang="en-US" dirty="0"/>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18</a:t>
            </a:fld>
            <a:endParaRPr kumimoji="1" lang="ja-JP" altLang="en-US"/>
          </a:p>
        </p:txBody>
      </p:sp>
      <p:sp>
        <p:nvSpPr>
          <p:cNvPr id="8" name="フッター プレースホルダー 5">
            <a:extLst>
              <a:ext uri="{FF2B5EF4-FFF2-40B4-BE49-F238E27FC236}">
                <a16:creationId xmlns:a16="http://schemas.microsoft.com/office/drawing/2014/main" id="{34D9C12D-666C-48AA-8C3E-3A2417D0C242}"/>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45197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6138"/>
            <a:ext cx="8229600" cy="1143000"/>
          </a:xfrm>
        </p:spPr>
        <p:txBody>
          <a:bodyPr>
            <a:normAutofit fontScale="90000"/>
          </a:bodyPr>
          <a:lstStyle/>
          <a:p>
            <a:r>
              <a:rPr lang="en-US" altLang="ja-JP" dirty="0"/>
              <a:t>CEO</a:t>
            </a:r>
            <a:r>
              <a:rPr lang="ja-JP" altLang="en-US" dirty="0"/>
              <a:t>キッズビジネスプログラムの</a:t>
            </a:r>
            <a:br>
              <a:rPr lang="en-US" altLang="ja-JP" dirty="0"/>
            </a:br>
            <a:r>
              <a:rPr lang="ja-JP" altLang="ja-JP" u="sng" dirty="0"/>
              <a:t>カリキュラム</a:t>
            </a:r>
            <a:br>
              <a:rPr lang="ja-JP" altLang="ja-JP" u="sng" dirty="0"/>
            </a:br>
            <a:endParaRPr kumimoji="1" lang="ja-JP" altLang="en-US" u="sng" dirty="0"/>
          </a:p>
        </p:txBody>
      </p:sp>
      <p:sp>
        <p:nvSpPr>
          <p:cNvPr id="3" name="コンテンツ プレースホルダー 2"/>
          <p:cNvSpPr>
            <a:spLocks noGrp="1"/>
          </p:cNvSpPr>
          <p:nvPr>
            <p:ph idx="1"/>
          </p:nvPr>
        </p:nvSpPr>
        <p:spPr>
          <a:xfrm>
            <a:off x="457200" y="2228769"/>
            <a:ext cx="8229600" cy="3897394"/>
          </a:xfrm>
        </p:spPr>
        <p:txBody>
          <a:bodyPr>
            <a:normAutofit fontScale="77500" lnSpcReduction="20000"/>
          </a:bodyPr>
          <a:lstStyle/>
          <a:p>
            <a:r>
              <a:rPr lang="ja-JP" altLang="ja-JP" u="sng" dirty="0"/>
              <a:t>初級講座</a:t>
            </a:r>
            <a:r>
              <a:rPr lang="ja-JP" altLang="en-US" u="sng" dirty="0"/>
              <a:t>　</a:t>
            </a:r>
            <a:r>
              <a:rPr lang="en-US" altLang="ja-JP" u="sng" dirty="0"/>
              <a:t>16</a:t>
            </a:r>
            <a:r>
              <a:rPr lang="ja-JP" altLang="ja-JP" u="sng" dirty="0"/>
              <a:t>講座</a:t>
            </a:r>
            <a:r>
              <a:rPr lang="ja-JP" altLang="ja-JP" dirty="0"/>
              <a:t>　（</a:t>
            </a:r>
            <a:r>
              <a:rPr lang="en-US" altLang="ja-JP" dirty="0"/>
              <a:t>1</a:t>
            </a:r>
            <a:r>
              <a:rPr lang="ja-JP" altLang="ja-JP" dirty="0"/>
              <a:t>か月</a:t>
            </a:r>
            <a:r>
              <a:rPr lang="en-US" altLang="ja-JP" dirty="0"/>
              <a:t>4</a:t>
            </a:r>
            <a:r>
              <a:rPr lang="ja-JP" altLang="ja-JP" dirty="0"/>
              <a:t>回ｘ</a:t>
            </a:r>
            <a:r>
              <a:rPr lang="en-US" altLang="ja-JP" dirty="0"/>
              <a:t>4</a:t>
            </a:r>
            <a:r>
              <a:rPr lang="ja-JP" altLang="ja-JP" dirty="0"/>
              <a:t>か月）</a:t>
            </a:r>
            <a:endParaRPr lang="en-US" altLang="ja-JP" dirty="0"/>
          </a:p>
          <a:p>
            <a:pPr marL="0" indent="0">
              <a:buNone/>
            </a:pPr>
            <a:r>
              <a:rPr lang="ja-JP" altLang="ja-JP" dirty="0"/>
              <a:t>　</a:t>
            </a:r>
            <a:r>
              <a:rPr lang="ja-JP" altLang="en-US" dirty="0"/>
              <a:t>　　一人ビジネスの基礎を学ぶ</a:t>
            </a:r>
            <a:endParaRPr lang="ja-JP" altLang="ja-JP" dirty="0"/>
          </a:p>
          <a:p>
            <a:pPr lvl="0"/>
            <a:endParaRPr lang="ja-JP" altLang="ja-JP" dirty="0"/>
          </a:p>
          <a:p>
            <a:r>
              <a:rPr lang="ja-JP" altLang="ja-JP" u="sng" dirty="0"/>
              <a:t>中級講座</a:t>
            </a:r>
            <a:r>
              <a:rPr lang="ja-JP" altLang="en-US" u="sng" dirty="0"/>
              <a:t>　　</a:t>
            </a:r>
            <a:r>
              <a:rPr lang="en-US" altLang="ja-JP" u="sng" dirty="0"/>
              <a:t>16</a:t>
            </a:r>
            <a:r>
              <a:rPr lang="ja-JP" altLang="ja-JP" u="sng" dirty="0"/>
              <a:t>講座</a:t>
            </a:r>
            <a:r>
              <a:rPr lang="ja-JP" altLang="ja-JP" dirty="0"/>
              <a:t>　（</a:t>
            </a:r>
            <a:r>
              <a:rPr lang="en-US" altLang="ja-JP" dirty="0"/>
              <a:t>1</a:t>
            </a:r>
            <a:r>
              <a:rPr lang="ja-JP" altLang="ja-JP" dirty="0"/>
              <a:t>か月</a:t>
            </a:r>
            <a:r>
              <a:rPr lang="en-US" altLang="ja-JP" dirty="0"/>
              <a:t>4</a:t>
            </a:r>
            <a:r>
              <a:rPr lang="ja-JP" altLang="ja-JP" dirty="0"/>
              <a:t>回ｘ</a:t>
            </a:r>
            <a:r>
              <a:rPr lang="en-US" altLang="ja-JP" dirty="0"/>
              <a:t>4</a:t>
            </a:r>
            <a:r>
              <a:rPr lang="ja-JP" altLang="ja-JP" dirty="0"/>
              <a:t>か月）</a:t>
            </a:r>
            <a:endParaRPr lang="en-US" altLang="ja-JP" dirty="0"/>
          </a:p>
          <a:p>
            <a:pPr marL="0" indent="0">
              <a:buNone/>
            </a:pPr>
            <a:r>
              <a:rPr lang="ja-JP" altLang="ja-JP" dirty="0"/>
              <a:t>　</a:t>
            </a:r>
            <a:r>
              <a:rPr lang="ja-JP" altLang="en-US" dirty="0"/>
              <a:t>　　人件費、家賃、組織の運営が必要なビジネスを学ぶ</a:t>
            </a:r>
            <a:endParaRPr lang="ja-JP" altLang="ja-JP" dirty="0"/>
          </a:p>
          <a:p>
            <a:pPr lvl="0"/>
            <a:endParaRPr lang="ja-JP" altLang="ja-JP" dirty="0"/>
          </a:p>
          <a:p>
            <a:r>
              <a:rPr lang="ja-JP" altLang="ja-JP" u="sng" dirty="0"/>
              <a:t>上級講座</a:t>
            </a:r>
            <a:r>
              <a:rPr lang="ja-JP" altLang="en-US" u="sng" dirty="0"/>
              <a:t>　　</a:t>
            </a:r>
            <a:r>
              <a:rPr lang="en-US" altLang="ja-JP" u="sng" dirty="0"/>
              <a:t>16</a:t>
            </a:r>
            <a:r>
              <a:rPr lang="ja-JP" altLang="ja-JP" u="sng" dirty="0"/>
              <a:t>講座</a:t>
            </a:r>
            <a:r>
              <a:rPr lang="ja-JP" altLang="ja-JP" dirty="0"/>
              <a:t>　（</a:t>
            </a:r>
            <a:r>
              <a:rPr lang="en-US" altLang="ja-JP" dirty="0"/>
              <a:t>1</a:t>
            </a:r>
            <a:r>
              <a:rPr lang="ja-JP" altLang="ja-JP" dirty="0"/>
              <a:t>か月</a:t>
            </a:r>
            <a:r>
              <a:rPr lang="en-US" altLang="ja-JP" dirty="0"/>
              <a:t>4</a:t>
            </a:r>
            <a:r>
              <a:rPr lang="ja-JP" altLang="ja-JP" dirty="0"/>
              <a:t>回ｘ</a:t>
            </a:r>
            <a:r>
              <a:rPr lang="en-US" altLang="ja-JP" dirty="0"/>
              <a:t>4</a:t>
            </a:r>
            <a:r>
              <a:rPr lang="ja-JP" altLang="ja-JP" dirty="0"/>
              <a:t>か月）</a:t>
            </a:r>
            <a:endParaRPr lang="en-US" altLang="ja-JP" dirty="0"/>
          </a:p>
          <a:p>
            <a:pPr marL="0" indent="0">
              <a:buNone/>
            </a:pPr>
            <a:r>
              <a:rPr lang="ja-JP" altLang="en-US" dirty="0"/>
              <a:t>　　プレゼン、ビジネスプランの立て方、融資など</a:t>
            </a:r>
            <a:endParaRPr lang="ja-JP" altLang="ja-JP" dirty="0"/>
          </a:p>
          <a:p>
            <a:pPr lvl="0"/>
            <a:endParaRPr lang="ja-JP" altLang="ja-JP" dirty="0"/>
          </a:p>
          <a:p>
            <a:r>
              <a:rPr lang="ja-JP" altLang="ja-JP" u="sng" dirty="0"/>
              <a:t>専門講座</a:t>
            </a:r>
            <a:r>
              <a:rPr lang="ja-JP" altLang="en-US" u="sng" dirty="0"/>
              <a:t>　　</a:t>
            </a:r>
            <a:r>
              <a:rPr lang="en-US" altLang="ja-JP" u="sng" dirty="0"/>
              <a:t>16</a:t>
            </a:r>
            <a:r>
              <a:rPr lang="ja-JP" altLang="ja-JP" u="sng" dirty="0"/>
              <a:t>講座</a:t>
            </a:r>
            <a:r>
              <a:rPr lang="ja-JP" altLang="ja-JP" dirty="0"/>
              <a:t>　（</a:t>
            </a:r>
            <a:r>
              <a:rPr lang="en-US" altLang="ja-JP" dirty="0"/>
              <a:t>1</a:t>
            </a:r>
            <a:r>
              <a:rPr lang="ja-JP" altLang="ja-JP" dirty="0"/>
              <a:t>か月</a:t>
            </a:r>
            <a:r>
              <a:rPr lang="en-US" altLang="ja-JP" dirty="0"/>
              <a:t>4</a:t>
            </a:r>
            <a:r>
              <a:rPr lang="ja-JP" altLang="ja-JP" dirty="0"/>
              <a:t>回ｘ</a:t>
            </a:r>
            <a:r>
              <a:rPr lang="en-US" altLang="ja-JP" dirty="0"/>
              <a:t>4</a:t>
            </a:r>
            <a:r>
              <a:rPr lang="ja-JP" altLang="ja-JP" dirty="0"/>
              <a:t>か月）</a:t>
            </a:r>
            <a:endParaRPr lang="en-US" altLang="ja-JP" dirty="0"/>
          </a:p>
          <a:p>
            <a:endParaRPr lang="ja-JP" altLang="ja-JP" dirty="0"/>
          </a:p>
          <a:p>
            <a:pPr lvl="0"/>
            <a:endParaRPr lang="ja-JP"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19</a:t>
            </a:fld>
            <a:endParaRPr kumimoji="1" lang="ja-JP" altLang="en-US"/>
          </a:p>
        </p:txBody>
      </p:sp>
      <p:sp>
        <p:nvSpPr>
          <p:cNvPr id="7" name="フッター プレースホルダー 5">
            <a:extLst>
              <a:ext uri="{FF2B5EF4-FFF2-40B4-BE49-F238E27FC236}">
                <a16:creationId xmlns:a16="http://schemas.microsoft.com/office/drawing/2014/main" id="{9FB08CDF-DD10-4DB6-BFE6-BA5C6AAF15F5}"/>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7523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a:t>CEO</a:t>
            </a:r>
            <a:r>
              <a:rPr kumimoji="1" lang="ja-JP" altLang="en-US" u="sng" dirty="0"/>
              <a:t>キッズアカデミ</a:t>
            </a:r>
            <a:r>
              <a:rPr lang="ja-JP" altLang="en-US" u="sng" dirty="0"/>
              <a:t>ーとは</a:t>
            </a:r>
            <a:endParaRPr kumimoji="1" lang="ja-JP" altLang="en-US" u="sng" dirty="0"/>
          </a:p>
        </p:txBody>
      </p:sp>
      <p:pic>
        <p:nvPicPr>
          <p:cNvPr id="6" name="コンテンツ プレースホルダー 5" descr="Kid Business 2017-07-29 11.31.58のコピー.jpg"/>
          <p:cNvPicPr>
            <a:picLocks noGrp="1" noChangeAspect="1"/>
          </p:cNvPicPr>
          <p:nvPr>
            <p:ph sz="half" idx="1"/>
          </p:nvPr>
        </p:nvPicPr>
        <p:blipFill>
          <a:blip r:embed="rId3">
            <a:extLst>
              <a:ext uri="{28A0092B-C50C-407E-A947-70E740481C1C}">
                <a14:useLocalDpi xmlns:a14="http://schemas.microsoft.com/office/drawing/2010/main" val="0"/>
              </a:ext>
            </a:extLst>
          </a:blip>
          <a:srcRect l="-15072" r="-15072"/>
          <a:stretch>
            <a:fillRect/>
          </a:stretch>
        </p:blipFill>
        <p:spPr>
          <a:xfrm>
            <a:off x="170543" y="1600200"/>
            <a:ext cx="4038600" cy="4525963"/>
          </a:xfrm>
        </p:spPr>
      </p:pic>
      <p:sp>
        <p:nvSpPr>
          <p:cNvPr id="7" name="コンテンツ プレースホルダー 6"/>
          <p:cNvSpPr>
            <a:spLocks noGrp="1"/>
          </p:cNvSpPr>
          <p:nvPr>
            <p:ph sz="half" idx="2"/>
          </p:nvPr>
        </p:nvSpPr>
        <p:spPr>
          <a:xfrm>
            <a:off x="4009571" y="1600200"/>
            <a:ext cx="4677229" cy="4525963"/>
          </a:xfrm>
        </p:spPr>
        <p:txBody>
          <a:bodyPr>
            <a:normAutofit fontScale="92500" lnSpcReduction="10000"/>
          </a:bodyPr>
          <a:lstStyle/>
          <a:p>
            <a:pPr marL="514350" indent="-514350">
              <a:buFont typeface="+mj-lt"/>
              <a:buAutoNum type="arabicPeriod"/>
            </a:pPr>
            <a:r>
              <a:rPr lang="ja-JP" altLang="en-US" dirty="0"/>
              <a:t>学校の勉強をする塾ではありません。</a:t>
            </a:r>
            <a:endParaRPr lang="en-US" altLang="ja-JP" dirty="0"/>
          </a:p>
          <a:p>
            <a:pPr marL="514350" indent="-514350">
              <a:buFont typeface="+mj-lt"/>
              <a:buAutoNum type="arabicPeriod"/>
            </a:pPr>
            <a:r>
              <a:rPr lang="ja-JP" altLang="en-US" dirty="0"/>
              <a:t>将来の夢を考える楽しい場所です。</a:t>
            </a:r>
            <a:endParaRPr lang="en-US" altLang="ja-JP" dirty="0"/>
          </a:p>
          <a:p>
            <a:pPr marL="514350" indent="-514350">
              <a:buFont typeface="+mj-lt"/>
              <a:buAutoNum type="arabicPeriod"/>
            </a:pPr>
            <a:r>
              <a:rPr lang="ja-JP" altLang="en-US" dirty="0"/>
              <a:t>テストはありません</a:t>
            </a:r>
            <a:endParaRPr lang="en-US" altLang="ja-JP" dirty="0"/>
          </a:p>
          <a:p>
            <a:pPr marL="514350" indent="-514350">
              <a:buFont typeface="+mj-lt"/>
              <a:buAutoNum type="arabicPeriod"/>
            </a:pPr>
            <a:r>
              <a:rPr lang="ja-JP" altLang="en-US" dirty="0"/>
              <a:t>宿題はあります。</a:t>
            </a:r>
            <a:endParaRPr lang="en-US" altLang="ja-JP" dirty="0"/>
          </a:p>
          <a:p>
            <a:pPr marL="0" indent="0">
              <a:buNone/>
            </a:pPr>
            <a:r>
              <a:rPr lang="ja-JP" altLang="en-US" dirty="0"/>
              <a:t>　　ただし、親子でやる宿題です。</a:t>
            </a:r>
            <a:endParaRPr lang="en-US" altLang="ja-JP" dirty="0"/>
          </a:p>
          <a:p>
            <a:pPr marL="514350" indent="-514350">
              <a:buFont typeface="+mj-lt"/>
              <a:buAutoNum type="arabicPeriod"/>
            </a:pPr>
            <a:endParaRPr lang="en-US" altLang="ja-JP" dirty="0"/>
          </a:p>
          <a:p>
            <a:pPr marL="0" indent="0">
              <a:buNone/>
            </a:pPr>
            <a:r>
              <a:rPr lang="ja-JP" altLang="en-US" dirty="0">
                <a:solidFill>
                  <a:srgbClr val="FF0000"/>
                </a:solidFill>
              </a:rPr>
              <a:t>みんなの夢をかなえるための</a:t>
            </a:r>
            <a:endParaRPr lang="en-US" altLang="ja-JP" dirty="0">
              <a:solidFill>
                <a:srgbClr val="FF0000"/>
              </a:solidFill>
            </a:endParaRPr>
          </a:p>
          <a:p>
            <a:pPr marL="0" indent="0">
              <a:buNone/>
            </a:pPr>
            <a:r>
              <a:rPr lang="ja-JP" altLang="en-US" dirty="0">
                <a:solidFill>
                  <a:srgbClr val="FF0000"/>
                </a:solidFill>
              </a:rPr>
              <a:t>近道を一緒に考えます。</a:t>
            </a:r>
            <a:endParaRPr lang="en-US" altLang="ja-JP" dirty="0">
              <a:solidFill>
                <a:srgbClr val="FF0000"/>
              </a:solidFill>
            </a:endParaRPr>
          </a:p>
          <a:p>
            <a:endParaRPr lang="en-US" altLang="ja-JP" dirty="0"/>
          </a:p>
        </p:txBody>
      </p:sp>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2</a:t>
            </a:fld>
            <a:endParaRPr kumimoji="1" lang="ja-JP" altLang="en-US"/>
          </a:p>
        </p:txBody>
      </p:sp>
      <p:sp>
        <p:nvSpPr>
          <p:cNvPr id="9" name="フッター プレースホルダー 5">
            <a:extLst>
              <a:ext uri="{FF2B5EF4-FFF2-40B4-BE49-F238E27FC236}">
                <a16:creationId xmlns:a16="http://schemas.microsoft.com/office/drawing/2014/main" id="{4AF0EF69-8586-493C-B967-804DEDCAF069}"/>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30161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u="sng" dirty="0"/>
              <a:t>専門講座</a:t>
            </a:r>
            <a:br>
              <a:rPr kumimoji="1" lang="en-US" altLang="ja-JP" u="sng" dirty="0"/>
            </a:br>
            <a:r>
              <a:rPr lang="ja-JP" altLang="en-US" dirty="0"/>
              <a:t>子供達の夢の仕事を学ぶ</a:t>
            </a:r>
            <a:endParaRPr kumimoji="1" lang="ja-JP" altLang="en-US" dirty="0"/>
          </a:p>
        </p:txBody>
      </p:sp>
      <p:sp>
        <p:nvSpPr>
          <p:cNvPr id="3" name="コンテンツ プレースホルダー 2"/>
          <p:cNvSpPr>
            <a:spLocks noGrp="1"/>
          </p:cNvSpPr>
          <p:nvPr>
            <p:ph sz="half" idx="1"/>
          </p:nvPr>
        </p:nvSpPr>
        <p:spPr>
          <a:xfrm>
            <a:off x="1370500" y="1943694"/>
            <a:ext cx="3125299" cy="4182469"/>
          </a:xfrm>
        </p:spPr>
        <p:txBody>
          <a:bodyPr>
            <a:normAutofit fontScale="55000" lnSpcReduction="20000"/>
          </a:bodyPr>
          <a:lstStyle/>
          <a:p>
            <a:pPr lvl="0"/>
            <a:r>
              <a:rPr lang="ja-JP" altLang="ja-JP" sz="3600" dirty="0"/>
              <a:t>ユーチューバー</a:t>
            </a:r>
          </a:p>
          <a:p>
            <a:pPr lvl="0"/>
            <a:r>
              <a:rPr lang="ja-JP" altLang="ja-JP" sz="3600" dirty="0"/>
              <a:t>ピアノ教師</a:t>
            </a:r>
          </a:p>
          <a:p>
            <a:pPr lvl="0"/>
            <a:r>
              <a:rPr lang="ja-JP" altLang="ja-JP" sz="3600" dirty="0"/>
              <a:t>美容室</a:t>
            </a:r>
          </a:p>
          <a:p>
            <a:pPr lvl="0"/>
            <a:r>
              <a:rPr lang="ja-JP" altLang="ja-JP" sz="3600" dirty="0"/>
              <a:t>ネイルサロン</a:t>
            </a:r>
            <a:endParaRPr lang="en-US" altLang="ja-JP" sz="3600" dirty="0"/>
          </a:p>
          <a:p>
            <a:pPr lvl="0"/>
            <a:r>
              <a:rPr lang="ja-JP" altLang="ja-JP" sz="3600" dirty="0"/>
              <a:t>不動産業</a:t>
            </a:r>
          </a:p>
          <a:p>
            <a:pPr lvl="0"/>
            <a:r>
              <a:rPr lang="ja-JP" altLang="ja-JP" sz="3600" dirty="0"/>
              <a:t>スポーツ教室</a:t>
            </a:r>
          </a:p>
          <a:p>
            <a:pPr lvl="0"/>
            <a:r>
              <a:rPr lang="ja-JP" altLang="ja-JP" sz="3600" dirty="0"/>
              <a:t>塾</a:t>
            </a:r>
          </a:p>
          <a:p>
            <a:pPr lvl="0"/>
            <a:r>
              <a:rPr lang="ja-JP" altLang="ja-JP" sz="3600" dirty="0"/>
              <a:t>ゲーム会社</a:t>
            </a:r>
            <a:endParaRPr lang="en-US" altLang="ja-JP" sz="3600" dirty="0"/>
          </a:p>
          <a:p>
            <a:pPr lvl="0"/>
            <a:r>
              <a:rPr lang="ja-JP" altLang="ja-JP" sz="3600" dirty="0"/>
              <a:t>建築</a:t>
            </a:r>
          </a:p>
          <a:p>
            <a:pPr lvl="0"/>
            <a:r>
              <a:rPr lang="ja-JP" altLang="ja-JP" sz="3600" dirty="0"/>
              <a:t>広告代理店</a:t>
            </a:r>
            <a:endParaRPr lang="en-US" altLang="ja-JP" sz="3600" dirty="0"/>
          </a:p>
          <a:p>
            <a:pPr lvl="0"/>
            <a:r>
              <a:rPr lang="ja-JP" altLang="ja-JP" sz="3600" dirty="0"/>
              <a:t>画廊</a:t>
            </a:r>
            <a:endParaRPr lang="en-US" altLang="ja-JP" sz="3600" dirty="0"/>
          </a:p>
          <a:p>
            <a:r>
              <a:rPr lang="en-US" altLang="ja-JP" sz="3600" dirty="0"/>
              <a:t> </a:t>
            </a:r>
            <a:r>
              <a:rPr lang="ja-JP" altLang="ja-JP" sz="3600" dirty="0"/>
              <a:t>医療 </a:t>
            </a:r>
          </a:p>
          <a:p>
            <a:pPr lvl="0"/>
            <a:endParaRPr lang="ja-JP" altLang="ja-JP" dirty="0"/>
          </a:p>
          <a:p>
            <a:pPr lvl="0"/>
            <a:endParaRPr lang="ja-JP" altLang="ja-JP" dirty="0"/>
          </a:p>
          <a:p>
            <a:endParaRPr kumimoji="1" lang="ja-JP" altLang="en-US" dirty="0"/>
          </a:p>
        </p:txBody>
      </p:sp>
      <p:sp>
        <p:nvSpPr>
          <p:cNvPr id="4" name="コンテンツ プレースホルダー 3"/>
          <p:cNvSpPr>
            <a:spLocks noGrp="1"/>
          </p:cNvSpPr>
          <p:nvPr>
            <p:ph sz="half" idx="2"/>
          </p:nvPr>
        </p:nvSpPr>
        <p:spPr>
          <a:xfrm>
            <a:off x="4966490" y="2037123"/>
            <a:ext cx="3720310" cy="4089040"/>
          </a:xfrm>
        </p:spPr>
        <p:txBody>
          <a:bodyPr>
            <a:normAutofit fontScale="55000" lnSpcReduction="20000"/>
          </a:bodyPr>
          <a:lstStyle/>
          <a:p>
            <a:pPr lvl="0"/>
            <a:r>
              <a:rPr lang="ja-JP" altLang="ja-JP" sz="3600" dirty="0">
                <a:latin typeface="+mn-ea"/>
              </a:rPr>
              <a:t>農家</a:t>
            </a:r>
          </a:p>
          <a:p>
            <a:pPr lvl="0"/>
            <a:r>
              <a:rPr lang="ja-JP" altLang="ja-JP" sz="3600" dirty="0">
                <a:latin typeface="+mn-ea"/>
              </a:rPr>
              <a:t>漁師</a:t>
            </a:r>
          </a:p>
          <a:p>
            <a:pPr lvl="0"/>
            <a:r>
              <a:rPr lang="ja-JP" altLang="ja-JP" sz="3600" dirty="0">
                <a:latin typeface="+mn-ea"/>
              </a:rPr>
              <a:t>製造業</a:t>
            </a:r>
          </a:p>
          <a:p>
            <a:pPr lvl="0"/>
            <a:r>
              <a:rPr lang="ja-JP" altLang="ja-JP" sz="3600" dirty="0">
                <a:latin typeface="+mn-ea"/>
              </a:rPr>
              <a:t>エンジニア</a:t>
            </a:r>
          </a:p>
          <a:p>
            <a:pPr lvl="0"/>
            <a:r>
              <a:rPr lang="ja-JP" altLang="ja-JP" sz="3600" dirty="0">
                <a:latin typeface="+mn-ea"/>
              </a:rPr>
              <a:t>ペット</a:t>
            </a:r>
          </a:p>
          <a:p>
            <a:pPr lvl="0"/>
            <a:r>
              <a:rPr lang="ja-JP" altLang="ja-JP" sz="3600" dirty="0">
                <a:latin typeface="+mn-ea"/>
              </a:rPr>
              <a:t>ホテル</a:t>
            </a:r>
          </a:p>
          <a:p>
            <a:pPr lvl="0"/>
            <a:r>
              <a:rPr lang="ja-JP" altLang="ja-JP" sz="3600" dirty="0">
                <a:latin typeface="+mn-ea"/>
              </a:rPr>
              <a:t>レジャー</a:t>
            </a:r>
          </a:p>
          <a:p>
            <a:pPr lvl="0"/>
            <a:r>
              <a:rPr lang="ja-JP" altLang="ja-JP" sz="3600" dirty="0">
                <a:latin typeface="+mn-ea"/>
              </a:rPr>
              <a:t>癒し系</a:t>
            </a:r>
          </a:p>
          <a:p>
            <a:pPr lvl="0"/>
            <a:r>
              <a:rPr lang="en-US" altLang="ja-JP" sz="3600" dirty="0">
                <a:latin typeface="+mn-ea"/>
              </a:rPr>
              <a:t> IT</a:t>
            </a:r>
            <a:r>
              <a:rPr lang="ja-JP" altLang="ja-JP" sz="3600" dirty="0">
                <a:latin typeface="+mn-ea"/>
              </a:rPr>
              <a:t>会社</a:t>
            </a:r>
          </a:p>
          <a:p>
            <a:pPr lvl="0"/>
            <a:r>
              <a:rPr lang="ja-JP" altLang="ja-JP" sz="3600" dirty="0">
                <a:latin typeface="+mn-ea"/>
              </a:rPr>
              <a:t>アパレル</a:t>
            </a:r>
          </a:p>
          <a:p>
            <a:pPr lvl="0"/>
            <a:r>
              <a:rPr lang="ja-JP" altLang="ja-JP" sz="3600" dirty="0">
                <a:latin typeface="+mn-ea"/>
              </a:rPr>
              <a:t>化粧品</a:t>
            </a:r>
          </a:p>
          <a:p>
            <a:endParaRPr kumimoji="1" lang="ja-JP" altLang="en-US" sz="1800" dirty="0"/>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20</a:t>
            </a:fld>
            <a:endParaRPr kumimoji="1" lang="ja-JP" altLang="en-US"/>
          </a:p>
        </p:txBody>
      </p:sp>
      <p:sp>
        <p:nvSpPr>
          <p:cNvPr id="8" name="フッター プレースホルダー 5">
            <a:extLst>
              <a:ext uri="{FF2B5EF4-FFF2-40B4-BE49-F238E27FC236}">
                <a16:creationId xmlns:a16="http://schemas.microsoft.com/office/drawing/2014/main" id="{99F64C73-3066-4589-8806-7D0F6A8EA516}"/>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65773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u="sng" dirty="0"/>
              <a:t>ビジネスプランコンテスト</a:t>
            </a:r>
            <a:br>
              <a:rPr kumimoji="1" lang="en-US" altLang="ja-JP" u="sng" dirty="0"/>
            </a:br>
            <a:r>
              <a:rPr lang="ja-JP" altLang="en-US" dirty="0">
                <a:solidFill>
                  <a:srgbClr val="FF0000"/>
                </a:solidFill>
              </a:rPr>
              <a:t>優秀者はハワイご招待</a:t>
            </a:r>
            <a:endParaRPr kumimoji="1" lang="ja-JP" altLang="en-US" dirty="0">
              <a:solidFill>
                <a:srgbClr val="FF0000"/>
              </a:solidFill>
            </a:endParaRPr>
          </a:p>
        </p:txBody>
      </p:sp>
      <p:sp>
        <p:nvSpPr>
          <p:cNvPr id="3" name="コンテンツ プレースホルダー 2"/>
          <p:cNvSpPr>
            <a:spLocks noGrp="1"/>
          </p:cNvSpPr>
          <p:nvPr>
            <p:ph sz="half" idx="1"/>
          </p:nvPr>
        </p:nvSpPr>
        <p:spPr>
          <a:xfrm>
            <a:off x="457199" y="1886225"/>
            <a:ext cx="4961933" cy="4239938"/>
          </a:xfrm>
        </p:spPr>
        <p:txBody>
          <a:bodyPr>
            <a:normAutofit/>
          </a:bodyPr>
          <a:lstStyle/>
          <a:p>
            <a:pPr marL="0" indent="0">
              <a:buNone/>
            </a:pPr>
            <a:r>
              <a:rPr kumimoji="1" lang="ja-JP" altLang="en-US" dirty="0"/>
              <a:t>初級、中級、上級を終了</a:t>
            </a:r>
            <a:r>
              <a:rPr lang="ja-JP" altLang="ja-JP" dirty="0"/>
              <a:t>　</a:t>
            </a:r>
            <a:r>
              <a:rPr lang="ja-JP" altLang="en-US" dirty="0"/>
              <a:t>　　　　　　　　　　　　　　</a:t>
            </a:r>
            <a:endParaRPr lang="en-US" altLang="ja-JP" dirty="0"/>
          </a:p>
          <a:p>
            <a:pPr marL="0" indent="0">
              <a:buNone/>
            </a:pPr>
            <a:r>
              <a:rPr lang="ja-JP" altLang="en-US" dirty="0"/>
              <a:t>　　</a:t>
            </a:r>
            <a:r>
              <a:rPr lang="en-US" altLang="ja-JP" dirty="0"/>
              <a:t>↓</a:t>
            </a:r>
            <a:endParaRPr kumimoji="1" lang="en-US" altLang="ja-JP" dirty="0"/>
          </a:p>
          <a:p>
            <a:pPr marL="0" indent="0">
              <a:buNone/>
            </a:pPr>
            <a:r>
              <a:rPr kumimoji="1" lang="ja-JP" altLang="en-US" dirty="0"/>
              <a:t>ビジネスプランを考える</a:t>
            </a:r>
            <a:endParaRPr kumimoji="1" lang="en-US" altLang="ja-JP" dirty="0"/>
          </a:p>
          <a:p>
            <a:pPr marL="0" indent="0">
              <a:buNone/>
            </a:pPr>
            <a:r>
              <a:rPr lang="ja-JP" altLang="en-US" dirty="0"/>
              <a:t>　　</a:t>
            </a:r>
            <a:r>
              <a:rPr lang="en-US" altLang="ja-JP" dirty="0"/>
              <a:t>↓</a:t>
            </a:r>
          </a:p>
          <a:p>
            <a:pPr marL="0" indent="0">
              <a:buNone/>
            </a:pPr>
            <a:r>
              <a:rPr kumimoji="1" lang="ja-JP" altLang="en-US" dirty="0"/>
              <a:t>ビジネスプランコンテスト優秀者</a:t>
            </a:r>
            <a:endParaRPr kumimoji="1" lang="en-US" altLang="ja-JP" dirty="0"/>
          </a:p>
          <a:p>
            <a:pPr marL="0" indent="0">
              <a:buNone/>
            </a:pPr>
            <a:r>
              <a:rPr lang="ja-JP" altLang="en-US" dirty="0"/>
              <a:t>　　</a:t>
            </a:r>
            <a:r>
              <a:rPr lang="en-US" altLang="ja-JP" dirty="0"/>
              <a:t>↓</a:t>
            </a:r>
          </a:p>
          <a:p>
            <a:pPr marL="0" indent="0">
              <a:buNone/>
            </a:pPr>
            <a:r>
              <a:rPr kumimoji="1" lang="ja-JP" altLang="en-US" sz="3200" u="sng" dirty="0">
                <a:solidFill>
                  <a:srgbClr val="FF0000"/>
                </a:solidFill>
              </a:rPr>
              <a:t>親子でハワイ研修にご招待</a:t>
            </a:r>
            <a:endParaRPr kumimoji="1" lang="en-US" altLang="ja-JP" sz="3200" u="sng" dirty="0">
              <a:solidFill>
                <a:srgbClr val="FF0000"/>
              </a:solidFill>
            </a:endParaRPr>
          </a:p>
          <a:p>
            <a:pPr marL="0" indent="0">
              <a:buNone/>
            </a:pPr>
            <a:r>
              <a:rPr lang="en-US" altLang="ja-JP" sz="1100" dirty="0"/>
              <a:t>※</a:t>
            </a:r>
            <a:r>
              <a:rPr lang="ja-JP" altLang="en-US" sz="1100" dirty="0"/>
              <a:t>ハワイまでの旅費、宿泊費等は含まれません。</a:t>
            </a:r>
            <a:endParaRPr kumimoji="1" lang="ja-JP" altLang="en-US" sz="1100" dirty="0"/>
          </a:p>
        </p:txBody>
      </p:sp>
      <p:pic>
        <p:nvPicPr>
          <p:cNvPr id="10" name="コンテンツ プレースホルダー 9" descr="学帽2.JPG"/>
          <p:cNvPicPr>
            <a:picLocks noGrp="1" noChangeAspect="1"/>
          </p:cNvPicPr>
          <p:nvPr>
            <p:ph sz="half" idx="2"/>
          </p:nvPr>
        </p:nvPicPr>
        <p:blipFill>
          <a:blip r:embed="rId2">
            <a:extLst>
              <a:ext uri="{28A0092B-C50C-407E-A947-70E740481C1C}">
                <a14:useLocalDpi xmlns:a14="http://schemas.microsoft.com/office/drawing/2010/main" val="0"/>
              </a:ext>
            </a:extLst>
          </a:blip>
          <a:srcRect t="532" b="532"/>
          <a:stretch>
            <a:fillRect/>
          </a:stretch>
        </p:blipFill>
        <p:spPr>
          <a:xfrm>
            <a:off x="5525399" y="2140918"/>
            <a:ext cx="3161401" cy="3542907"/>
          </a:xfr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21</a:t>
            </a:fld>
            <a:endParaRPr kumimoji="1" lang="ja-JP" altLang="en-US"/>
          </a:p>
        </p:txBody>
      </p:sp>
      <p:sp>
        <p:nvSpPr>
          <p:cNvPr id="7" name="フッター プレースホルダー 5">
            <a:extLst>
              <a:ext uri="{FF2B5EF4-FFF2-40B4-BE49-F238E27FC236}">
                <a16:creationId xmlns:a16="http://schemas.microsoft.com/office/drawing/2014/main" id="{E58CF6A2-11D5-4C0D-997B-0790F54624D5}"/>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65169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A16DC-AEAC-48DB-B7F4-1480096801EC}"/>
              </a:ext>
            </a:extLst>
          </p:cNvPr>
          <p:cNvSpPr>
            <a:spLocks noGrp="1"/>
          </p:cNvSpPr>
          <p:nvPr>
            <p:ph type="title"/>
          </p:nvPr>
        </p:nvSpPr>
        <p:spPr/>
        <p:txBody>
          <a:bodyPr/>
          <a:lstStyle/>
          <a:p>
            <a:r>
              <a:rPr kumimoji="1" lang="ja-JP" altLang="en-US" b="1" u="sng" dirty="0"/>
              <a:t>プログラム対象年齢</a:t>
            </a:r>
          </a:p>
        </p:txBody>
      </p:sp>
      <p:sp>
        <p:nvSpPr>
          <p:cNvPr id="3" name="コンテンツ プレースホルダー 2">
            <a:extLst>
              <a:ext uri="{FF2B5EF4-FFF2-40B4-BE49-F238E27FC236}">
                <a16:creationId xmlns:a16="http://schemas.microsoft.com/office/drawing/2014/main" id="{1EB8E944-13DE-42F4-B8F4-324C8A64372B}"/>
              </a:ext>
            </a:extLst>
          </p:cNvPr>
          <p:cNvSpPr>
            <a:spLocks noGrp="1"/>
          </p:cNvSpPr>
          <p:nvPr>
            <p:ph idx="1"/>
          </p:nvPr>
        </p:nvSpPr>
        <p:spPr>
          <a:xfrm>
            <a:off x="628650" y="1722752"/>
            <a:ext cx="7886700" cy="4577239"/>
          </a:xfrm>
        </p:spPr>
        <p:txBody>
          <a:bodyPr>
            <a:normAutofit/>
          </a:bodyPr>
          <a:lstStyle/>
          <a:p>
            <a:pPr marL="0" indent="0">
              <a:buNone/>
            </a:pPr>
            <a:r>
              <a:rPr lang="ja-JP" altLang="en-US" dirty="0"/>
              <a:t>・小学校高学年～大学生</a:t>
            </a:r>
            <a:endParaRPr lang="en-US" altLang="ja-JP" dirty="0"/>
          </a:p>
          <a:p>
            <a:pPr marL="0" indent="0">
              <a:buNone/>
            </a:pPr>
            <a:endParaRPr lang="en-US" altLang="ja-JP" dirty="0"/>
          </a:p>
          <a:p>
            <a:endParaRPr kumimoji="1" lang="en-US" altLang="ja-JP" dirty="0"/>
          </a:p>
          <a:p>
            <a:pPr marL="0" indent="0">
              <a:buNone/>
            </a:pPr>
            <a:r>
              <a:rPr kumimoji="1" lang="en-US" altLang="ja-JP" sz="2400" dirty="0"/>
              <a:t>※</a:t>
            </a:r>
            <a:r>
              <a:rPr kumimoji="1" lang="ja-JP" altLang="en-US" sz="2400" dirty="0"/>
              <a:t>小学校４年生以下の</a:t>
            </a:r>
            <a:endParaRPr kumimoji="1" lang="en-US" altLang="ja-JP" sz="2400" dirty="0"/>
          </a:p>
          <a:p>
            <a:pPr marL="0" indent="0">
              <a:buNone/>
            </a:pPr>
            <a:r>
              <a:rPr kumimoji="1" lang="ja-JP" altLang="en-US" sz="2400" dirty="0"/>
              <a:t>お子様のご入学希望に</a:t>
            </a:r>
            <a:endParaRPr kumimoji="1" lang="en-US" altLang="ja-JP" sz="2400" dirty="0"/>
          </a:p>
          <a:p>
            <a:pPr marL="0" indent="0">
              <a:buNone/>
            </a:pPr>
            <a:r>
              <a:rPr kumimoji="1" lang="ja-JP" altLang="en-US" sz="2400" dirty="0"/>
              <a:t>つきましては、</a:t>
            </a:r>
            <a:r>
              <a:rPr lang="ja-JP" altLang="en-US" sz="2400" dirty="0"/>
              <a:t>講師に</a:t>
            </a:r>
            <a:endParaRPr lang="en-US" altLang="ja-JP" sz="2400" dirty="0"/>
          </a:p>
          <a:p>
            <a:pPr marL="0" indent="0">
              <a:buNone/>
            </a:pPr>
            <a:r>
              <a:rPr kumimoji="1" lang="ja-JP" altLang="en-US" sz="2400" dirty="0"/>
              <a:t>ご相談ください。</a:t>
            </a:r>
          </a:p>
        </p:txBody>
      </p:sp>
      <p:pic>
        <p:nvPicPr>
          <p:cNvPr id="7" name="図 6" descr="レモネードキッズ.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625" y="3640196"/>
            <a:ext cx="3863175" cy="2622483"/>
          </a:xfrm>
          <a:prstGeom prst="rect">
            <a:avLst/>
          </a:prstGeom>
        </p:spPr>
      </p:pic>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22</a:t>
            </a:fld>
            <a:endParaRPr kumimoji="1" lang="ja-JP" altLang="en-US"/>
          </a:p>
        </p:txBody>
      </p:sp>
      <p:sp>
        <p:nvSpPr>
          <p:cNvPr id="8" name="フッター プレースホルダー 5">
            <a:extLst>
              <a:ext uri="{FF2B5EF4-FFF2-40B4-BE49-F238E27FC236}">
                <a16:creationId xmlns:a16="http://schemas.microsoft.com/office/drawing/2014/main" id="{0B037893-5BC7-42CB-891B-1B9A9AD15AC8}"/>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11858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u="sng" dirty="0"/>
              <a:t>親子受講について</a:t>
            </a:r>
            <a:endParaRPr kumimoji="1" lang="ja-JP" altLang="en-US" u="sng" dirty="0"/>
          </a:p>
        </p:txBody>
      </p:sp>
      <p:sp>
        <p:nvSpPr>
          <p:cNvPr id="3" name="コンテンツ プレースホルダー 2"/>
          <p:cNvSpPr>
            <a:spLocks noGrp="1"/>
          </p:cNvSpPr>
          <p:nvPr>
            <p:ph sz="half" idx="1"/>
          </p:nvPr>
        </p:nvSpPr>
        <p:spPr>
          <a:xfrm>
            <a:off x="457200" y="1600200"/>
            <a:ext cx="4191000" cy="4525963"/>
          </a:xfrm>
        </p:spPr>
        <p:txBody>
          <a:bodyPr/>
          <a:lstStyle/>
          <a:p>
            <a:endParaRPr lang="en-US" altLang="ja-JP" u="sng" dirty="0"/>
          </a:p>
          <a:p>
            <a:r>
              <a:rPr lang="ja-JP" altLang="en-US" sz="3600" dirty="0"/>
              <a:t>親子で受講</a:t>
            </a:r>
            <a:endParaRPr lang="en-US" altLang="ja-JP" sz="3600" dirty="0"/>
          </a:p>
          <a:p>
            <a:endParaRPr lang="en-US" altLang="ja-JP" sz="3600" dirty="0"/>
          </a:p>
          <a:p>
            <a:pPr marL="0" indent="0">
              <a:buNone/>
            </a:pPr>
            <a:r>
              <a:rPr lang="ja-JP" altLang="en-US" u="sng" dirty="0">
                <a:solidFill>
                  <a:srgbClr val="FF0000"/>
                </a:solidFill>
              </a:rPr>
              <a:t>お一人分（お子様）の料金</a:t>
            </a:r>
            <a:r>
              <a:rPr lang="ja-JP" altLang="en-US" dirty="0"/>
              <a:t>で受講可能です。</a:t>
            </a:r>
          </a:p>
          <a:p>
            <a:endParaRPr kumimoji="1" lang="en-US" altLang="ja-JP" dirty="0"/>
          </a:p>
          <a:p>
            <a:endParaRPr kumimoji="1" lang="ja-JP" altLang="en-US" dirty="0"/>
          </a:p>
        </p:txBody>
      </p:sp>
      <p:pic>
        <p:nvPicPr>
          <p:cNvPr id="8" name="コンテンツ プレースホルダー 7" descr="Money.JPG"/>
          <p:cNvPicPr>
            <a:picLocks noGrp="1" noChangeAspect="1"/>
          </p:cNvPicPr>
          <p:nvPr>
            <p:ph sz="half" idx="2"/>
          </p:nvPr>
        </p:nvPicPr>
        <p:blipFill>
          <a:blip r:embed="rId2">
            <a:extLst>
              <a:ext uri="{28A0092B-C50C-407E-A947-70E740481C1C}">
                <a14:useLocalDpi xmlns:a14="http://schemas.microsoft.com/office/drawing/2010/main" val="0"/>
              </a:ext>
            </a:extLst>
          </a:blip>
          <a:srcRect t="-8206" b="-8206"/>
          <a:stretch>
            <a:fillRect/>
          </a:stretch>
        </p:blipFill>
        <p:spPr>
          <a:xfrm>
            <a:off x="4756528" y="2099189"/>
            <a:ext cx="3593343" cy="4026974"/>
          </a:xfr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23</a:t>
            </a:fld>
            <a:endParaRPr kumimoji="1" lang="ja-JP" altLang="en-US"/>
          </a:p>
        </p:txBody>
      </p:sp>
      <p:sp>
        <p:nvSpPr>
          <p:cNvPr id="7" name="フッター プレースホルダー 5">
            <a:extLst>
              <a:ext uri="{FF2B5EF4-FFF2-40B4-BE49-F238E27FC236}">
                <a16:creationId xmlns:a16="http://schemas.microsoft.com/office/drawing/2014/main" id="{D08E40A0-7C0B-46ED-A0C7-C42E31F3F65E}"/>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88238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143000"/>
          </a:xfrm>
        </p:spPr>
        <p:txBody>
          <a:bodyPr>
            <a:normAutofit fontScale="90000"/>
          </a:bodyPr>
          <a:lstStyle/>
          <a:p>
            <a:r>
              <a:rPr lang="en-US" altLang="ja-JP" dirty="0"/>
              <a:t>CEO</a:t>
            </a:r>
            <a:r>
              <a:rPr lang="ja-JP" altLang="ja-JP" dirty="0"/>
              <a:t>キッズアカデミー</a:t>
            </a:r>
            <a:br>
              <a:rPr lang="ja-JP" altLang="ja-JP" dirty="0"/>
            </a:br>
            <a:r>
              <a:rPr lang="ja-JP" altLang="en-US" b="1" u="sng" dirty="0"/>
              <a:t>料金ご案内</a:t>
            </a:r>
            <a:endParaRPr kumimoji="1" lang="ja-JP" altLang="en-US" u="sng" dirty="0"/>
          </a:p>
        </p:txBody>
      </p:sp>
      <p:sp>
        <p:nvSpPr>
          <p:cNvPr id="3" name="コンテンツ プレースホルダー 2"/>
          <p:cNvSpPr>
            <a:spLocks noGrp="1"/>
          </p:cNvSpPr>
          <p:nvPr>
            <p:ph idx="1"/>
          </p:nvPr>
        </p:nvSpPr>
        <p:spPr>
          <a:xfrm>
            <a:off x="457200" y="2047358"/>
            <a:ext cx="8229600" cy="4078805"/>
          </a:xfrm>
        </p:spPr>
        <p:txBody>
          <a:bodyPr>
            <a:normAutofit fontScale="92500" lnSpcReduction="10000"/>
          </a:bodyPr>
          <a:lstStyle/>
          <a:p>
            <a:pPr marL="0" indent="0">
              <a:buNone/>
            </a:pPr>
            <a:r>
              <a:rPr lang="en-US" altLang="ja-JP" b="1" dirty="0"/>
              <a:t>【</a:t>
            </a:r>
            <a:r>
              <a:rPr lang="ja-JP" altLang="en-US" b="1" dirty="0"/>
              <a:t>講座料金</a:t>
            </a:r>
            <a:r>
              <a:rPr lang="en-US" altLang="ja-JP" b="1" dirty="0"/>
              <a:t>】</a:t>
            </a:r>
          </a:p>
          <a:p>
            <a:r>
              <a:rPr lang="ja-JP" altLang="en-US" b="1" dirty="0"/>
              <a:t>月謝払い　　　　  　（４時間）　　　１０，０００円</a:t>
            </a:r>
            <a:endParaRPr lang="en-US" altLang="ja-JP" b="1" dirty="0"/>
          </a:p>
          <a:p>
            <a:r>
              <a:rPr lang="ja-JP" altLang="en-US" b="1" dirty="0"/>
              <a:t>受講級一括支払い（１６時間）　　３８，０００円</a:t>
            </a:r>
            <a:endParaRPr lang="en-US" altLang="ja-JP" b="1" dirty="0"/>
          </a:p>
          <a:p>
            <a:r>
              <a:rPr lang="ja-JP" altLang="en-US" b="1" dirty="0"/>
              <a:t>全講座一括支払い（４８時間）　１１０，０００円</a:t>
            </a:r>
            <a:endParaRPr lang="en-US" altLang="ja-JP" sz="2400" b="1" dirty="0">
              <a:solidFill>
                <a:schemeClr val="accent1"/>
              </a:solidFill>
            </a:endParaRPr>
          </a:p>
          <a:p>
            <a:pPr marL="0" indent="0">
              <a:buNone/>
            </a:pPr>
            <a:endParaRPr lang="en-US" altLang="ja-JP" b="1" dirty="0">
              <a:solidFill>
                <a:schemeClr val="accent1"/>
              </a:solidFill>
            </a:endParaRPr>
          </a:p>
          <a:p>
            <a:pPr marL="0" indent="0">
              <a:buNone/>
            </a:pPr>
            <a:r>
              <a:rPr lang="en-US" altLang="ja-JP" b="1" dirty="0"/>
              <a:t>【</a:t>
            </a:r>
            <a:r>
              <a:rPr lang="ja-JP" altLang="en-US" b="1" dirty="0"/>
              <a:t>別途費用</a:t>
            </a:r>
            <a:r>
              <a:rPr lang="en-US" altLang="ja-JP" b="1" dirty="0"/>
              <a:t>】</a:t>
            </a:r>
            <a:r>
              <a:rPr lang="ja-JP" altLang="en-US" b="1" dirty="0"/>
              <a:t>　　　　　　　</a:t>
            </a:r>
            <a:endParaRPr lang="en-US" altLang="ja-JP" b="1" dirty="0"/>
          </a:p>
          <a:p>
            <a:pPr marL="0" indent="0">
              <a:buNone/>
            </a:pPr>
            <a:r>
              <a:rPr lang="ja-JP" altLang="en-US" b="1" dirty="0"/>
              <a:t>入学金　１５，０００円　　</a:t>
            </a:r>
            <a:endParaRPr lang="en-US" altLang="ja-JP" b="1" dirty="0"/>
          </a:p>
          <a:p>
            <a:pPr marL="0" indent="0">
              <a:buNone/>
            </a:pPr>
            <a:r>
              <a:rPr lang="ja-JP" altLang="en-US" b="1" dirty="0"/>
              <a:t>教材費　　５，０００円　　（すべて税別価格）</a:t>
            </a:r>
            <a:endParaRPr lang="en-US" altLang="ja-JP" b="1" dirty="0"/>
          </a:p>
          <a:p>
            <a:pPr marL="0" indent="0">
              <a:buNone/>
            </a:pPr>
            <a:endParaRPr lang="en-US" altLang="ja-JP" b="1" dirty="0"/>
          </a:p>
          <a:p>
            <a:endParaRPr kumimoji="1" lang="ja-JP" altLang="en-US" dirty="0"/>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24</a:t>
            </a:fld>
            <a:endParaRPr kumimoji="1" lang="ja-JP" altLang="en-US"/>
          </a:p>
        </p:txBody>
      </p:sp>
      <p:sp>
        <p:nvSpPr>
          <p:cNvPr id="7" name="フッター プレースホルダー 5">
            <a:extLst>
              <a:ext uri="{FF2B5EF4-FFF2-40B4-BE49-F238E27FC236}">
                <a16:creationId xmlns:a16="http://schemas.microsoft.com/office/drawing/2014/main" id="{4F9F5750-F55D-443A-BC76-60BA489AD328}"/>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8661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DE5E8-C9A1-4A9C-BB82-DE7D33F5C208}"/>
              </a:ext>
            </a:extLst>
          </p:cNvPr>
          <p:cNvSpPr>
            <a:spLocks noGrp="1"/>
          </p:cNvSpPr>
          <p:nvPr>
            <p:ph type="ctrTitle"/>
          </p:nvPr>
        </p:nvSpPr>
        <p:spPr>
          <a:xfrm>
            <a:off x="1143000" y="686265"/>
            <a:ext cx="6858000" cy="2387600"/>
          </a:xfrm>
        </p:spPr>
        <p:txBody>
          <a:bodyPr>
            <a:normAutofit/>
          </a:bodyPr>
          <a:lstStyle/>
          <a:p>
            <a:r>
              <a:rPr kumimoji="1" lang="ja-JP" altLang="en-US" b="1" dirty="0"/>
              <a:t>ＣＥＯキッズアカデミー</a:t>
            </a:r>
            <a:br>
              <a:rPr kumimoji="1" lang="en-US" altLang="ja-JP" b="1" dirty="0"/>
            </a:br>
            <a:r>
              <a:rPr kumimoji="1" lang="ja-JP" altLang="en-US" b="1" dirty="0"/>
              <a:t>○○教室　ご案内</a:t>
            </a:r>
          </a:p>
        </p:txBody>
      </p:sp>
      <p:pic>
        <p:nvPicPr>
          <p:cNvPr id="5" name="図 4">
            <a:extLst>
              <a:ext uri="{FF2B5EF4-FFF2-40B4-BE49-F238E27FC236}">
                <a16:creationId xmlns:a16="http://schemas.microsoft.com/office/drawing/2014/main" id="{76D43D8D-C655-411A-ACC4-F61541E64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3209461"/>
            <a:ext cx="4286250" cy="2962275"/>
          </a:xfrm>
          <a:prstGeom prst="rect">
            <a:avLst/>
          </a:prstGeom>
        </p:spPr>
      </p:pic>
    </p:spTree>
    <p:extLst>
      <p:ext uri="{BB962C8B-B14F-4D97-AF65-F5344CB8AC3E}">
        <p14:creationId xmlns:p14="http://schemas.microsoft.com/office/powerpoint/2010/main" val="1432367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44E4A5-1F13-49BE-98C0-52391F38AA02}"/>
              </a:ext>
            </a:extLst>
          </p:cNvPr>
          <p:cNvSpPr>
            <a:spLocks noGrp="1"/>
          </p:cNvSpPr>
          <p:nvPr>
            <p:ph type="title"/>
          </p:nvPr>
        </p:nvSpPr>
        <p:spPr/>
        <p:txBody>
          <a:bodyPr/>
          <a:lstStyle/>
          <a:p>
            <a:r>
              <a:rPr lang="ja-JP" altLang="en-US" b="1" u="sng" dirty="0"/>
              <a:t>教室案内　○○会場</a:t>
            </a:r>
            <a:endParaRPr kumimoji="1" lang="ja-JP" altLang="en-US" u="sng" dirty="0"/>
          </a:p>
        </p:txBody>
      </p:sp>
      <p:sp>
        <p:nvSpPr>
          <p:cNvPr id="4" name="コンテンツ プレースホルダー 2">
            <a:extLst>
              <a:ext uri="{FF2B5EF4-FFF2-40B4-BE49-F238E27FC236}">
                <a16:creationId xmlns:a16="http://schemas.microsoft.com/office/drawing/2014/main" id="{BAD1219A-EDBA-401A-ABB0-EAB21F33F698}"/>
              </a:ext>
            </a:extLst>
          </p:cNvPr>
          <p:cNvSpPr>
            <a:spLocks noGrp="1"/>
          </p:cNvSpPr>
          <p:nvPr>
            <p:ph idx="1"/>
          </p:nvPr>
        </p:nvSpPr>
        <p:spPr>
          <a:xfrm>
            <a:off x="457200" y="1600200"/>
            <a:ext cx="8229600" cy="5071533"/>
          </a:xfrm>
        </p:spPr>
        <p:txBody>
          <a:bodyPr>
            <a:normAutofit/>
          </a:bodyPr>
          <a:lstStyle/>
          <a:p>
            <a:pPr marL="0" indent="0">
              <a:buNone/>
            </a:pPr>
            <a:r>
              <a:rPr lang="ja-JP" altLang="en-US" dirty="0"/>
              <a:t>☆場所：</a:t>
            </a:r>
            <a:endParaRPr lang="en-US" altLang="ja-JP" dirty="0"/>
          </a:p>
          <a:p>
            <a:pPr marL="0" indent="0">
              <a:buNone/>
            </a:pPr>
            <a:r>
              <a:rPr lang="ja-JP" altLang="en-US" dirty="0"/>
              <a:t>☆開催日時</a:t>
            </a: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en-US" altLang="ja-JP" sz="2000" b="1" dirty="0"/>
              <a:t>※</a:t>
            </a:r>
            <a:r>
              <a:rPr kumimoji="1" lang="ja-JP" altLang="en-US" sz="2000" b="1" dirty="0"/>
              <a:t>参加者</a:t>
            </a:r>
            <a:r>
              <a:rPr kumimoji="1" lang="en-US" altLang="ja-JP" sz="2000" b="1" dirty="0"/>
              <a:t>6</a:t>
            </a:r>
            <a:r>
              <a:rPr kumimoji="1" lang="ja-JP" altLang="en-US" sz="2000" b="1" dirty="0"/>
              <a:t>名以上で開講します。・・・など</a:t>
            </a:r>
            <a:endParaRPr kumimoji="1" lang="en-US" altLang="ja-JP" sz="2000" b="1" dirty="0"/>
          </a:p>
          <a:p>
            <a:pPr marL="0" indent="0">
              <a:buNone/>
            </a:pPr>
            <a:endParaRPr kumimoji="1" lang="ja-JP" altLang="en-US" dirty="0"/>
          </a:p>
        </p:txBody>
      </p:sp>
      <p:graphicFrame>
        <p:nvGraphicFramePr>
          <p:cNvPr id="5" name="表 4">
            <a:extLst>
              <a:ext uri="{FF2B5EF4-FFF2-40B4-BE49-F238E27FC236}">
                <a16:creationId xmlns:a16="http://schemas.microsoft.com/office/drawing/2014/main" id="{96ED542C-A59B-48D4-9459-A9CCD1A2CB82}"/>
              </a:ext>
            </a:extLst>
          </p:cNvPr>
          <p:cNvGraphicFramePr>
            <a:graphicFrameLocks noGrp="1"/>
          </p:cNvGraphicFramePr>
          <p:nvPr>
            <p:extLst>
              <p:ext uri="{D42A27DB-BD31-4B8C-83A1-F6EECF244321}">
                <p14:modId xmlns:p14="http://schemas.microsoft.com/office/powerpoint/2010/main" val="1979971526"/>
              </p:ext>
            </p:extLst>
          </p:nvPr>
        </p:nvGraphicFramePr>
        <p:xfrm>
          <a:off x="3472214" y="2388555"/>
          <a:ext cx="3943350" cy="3093795"/>
        </p:xfrm>
        <a:graphic>
          <a:graphicData uri="http://schemas.openxmlformats.org/drawingml/2006/table">
            <a:tbl>
              <a:tblPr firstRow="1" bandRow="1">
                <a:tableStyleId>{22838BEF-8BB2-4498-84A7-C5851F593DF1}</a:tableStyleId>
              </a:tblPr>
              <a:tblGrid>
                <a:gridCol w="3943350">
                  <a:extLst>
                    <a:ext uri="{9D8B030D-6E8A-4147-A177-3AD203B41FA5}">
                      <a16:colId xmlns:a16="http://schemas.microsoft.com/office/drawing/2014/main" val="2818382400"/>
                    </a:ext>
                  </a:extLst>
                </a:gridCol>
              </a:tblGrid>
              <a:tr h="1031265">
                <a:tc>
                  <a:txBody>
                    <a:bodyPr/>
                    <a:lstStyle/>
                    <a:p>
                      <a:pPr algn="ctr"/>
                      <a:r>
                        <a:rPr kumimoji="1" lang="ja-JP" altLang="en-US" sz="4800" dirty="0"/>
                        <a:t>第１・３土曜日</a:t>
                      </a:r>
                    </a:p>
                  </a:txBody>
                  <a:tcPr marL="68580" marR="68580"/>
                </a:tc>
                <a:extLst>
                  <a:ext uri="{0D108BD9-81ED-4DB2-BD59-A6C34878D82A}">
                    <a16:rowId xmlns:a16="http://schemas.microsoft.com/office/drawing/2014/main" val="2490660855"/>
                  </a:ext>
                </a:extLst>
              </a:tr>
              <a:tr h="1031265">
                <a:tc>
                  <a:txBody>
                    <a:bodyPr/>
                    <a:lstStyle/>
                    <a:p>
                      <a:pPr algn="l"/>
                      <a:r>
                        <a:rPr kumimoji="1" lang="ja-JP" altLang="en-US" sz="2800" dirty="0"/>
                        <a:t>①</a:t>
                      </a:r>
                      <a:r>
                        <a:rPr kumimoji="1" lang="ja-JP" altLang="en-US" sz="3200" dirty="0"/>
                        <a:t>コマ　</a:t>
                      </a:r>
                      <a:r>
                        <a:rPr kumimoji="1" lang="en-US" altLang="ja-JP" sz="3200" dirty="0"/>
                        <a:t>10</a:t>
                      </a:r>
                      <a:r>
                        <a:rPr kumimoji="1" lang="ja-JP" altLang="en-US" sz="3200" dirty="0"/>
                        <a:t>：</a:t>
                      </a:r>
                      <a:r>
                        <a:rPr kumimoji="1" lang="en-US" altLang="ja-JP" sz="3200" dirty="0"/>
                        <a:t>00</a:t>
                      </a:r>
                      <a:r>
                        <a:rPr kumimoji="1" lang="ja-JP" altLang="en-US" sz="3200" dirty="0"/>
                        <a:t>－</a:t>
                      </a:r>
                      <a:r>
                        <a:rPr kumimoji="1" lang="en-US" altLang="ja-JP" sz="3200" dirty="0"/>
                        <a:t>11</a:t>
                      </a:r>
                      <a:r>
                        <a:rPr kumimoji="1" lang="ja-JP" altLang="en-US" sz="3200" dirty="0"/>
                        <a:t>：</a:t>
                      </a:r>
                      <a:r>
                        <a:rPr kumimoji="1" lang="en-US" altLang="ja-JP" sz="3200" dirty="0"/>
                        <a:t>00</a:t>
                      </a:r>
                      <a:endParaRPr kumimoji="1" lang="ja-JP" altLang="en-US" sz="2800" dirty="0"/>
                    </a:p>
                  </a:txBody>
                  <a:tcPr marL="68580" marR="68580"/>
                </a:tc>
                <a:extLst>
                  <a:ext uri="{0D108BD9-81ED-4DB2-BD59-A6C34878D82A}">
                    <a16:rowId xmlns:a16="http://schemas.microsoft.com/office/drawing/2014/main" val="663356123"/>
                  </a:ext>
                </a:extLst>
              </a:tr>
              <a:tr h="1031265">
                <a:tc>
                  <a:txBody>
                    <a:bodyPr/>
                    <a:lstStyle/>
                    <a:p>
                      <a:pPr algn="l"/>
                      <a:r>
                        <a:rPr kumimoji="1" lang="ja-JP" altLang="en-US" sz="2800" dirty="0"/>
                        <a:t>②</a:t>
                      </a:r>
                      <a:r>
                        <a:rPr kumimoji="1" lang="ja-JP" altLang="en-US" sz="3200" dirty="0"/>
                        <a:t>コマ　</a:t>
                      </a:r>
                      <a:r>
                        <a:rPr kumimoji="1" lang="en-US" altLang="ja-JP" sz="3200" dirty="0"/>
                        <a:t>11</a:t>
                      </a:r>
                      <a:r>
                        <a:rPr kumimoji="1" lang="ja-JP" altLang="en-US" sz="3200" dirty="0"/>
                        <a:t>：</a:t>
                      </a:r>
                      <a:r>
                        <a:rPr kumimoji="1" lang="en-US" altLang="ja-JP" sz="3200" dirty="0"/>
                        <a:t>10</a:t>
                      </a:r>
                      <a:r>
                        <a:rPr kumimoji="1" lang="ja-JP" altLang="en-US" sz="3200" dirty="0"/>
                        <a:t>－</a:t>
                      </a:r>
                      <a:r>
                        <a:rPr kumimoji="1" lang="en-US" altLang="ja-JP" sz="3200" dirty="0"/>
                        <a:t>12</a:t>
                      </a:r>
                      <a:r>
                        <a:rPr kumimoji="1" lang="ja-JP" altLang="en-US" sz="3200" dirty="0"/>
                        <a:t>：</a:t>
                      </a:r>
                      <a:r>
                        <a:rPr kumimoji="1" lang="en-US" altLang="ja-JP" sz="3200" dirty="0"/>
                        <a:t>10</a:t>
                      </a:r>
                      <a:endParaRPr kumimoji="1" lang="ja-JP" altLang="en-US" sz="2800" dirty="0"/>
                    </a:p>
                  </a:txBody>
                  <a:tcPr marL="68580" marR="68580"/>
                </a:tc>
                <a:extLst>
                  <a:ext uri="{0D108BD9-81ED-4DB2-BD59-A6C34878D82A}">
                    <a16:rowId xmlns:a16="http://schemas.microsoft.com/office/drawing/2014/main" val="4238929610"/>
                  </a:ext>
                </a:extLst>
              </a:tr>
            </a:tbl>
          </a:graphicData>
        </a:graphic>
      </p:graphicFrame>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26</a:t>
            </a:fld>
            <a:endParaRPr kumimoji="1" lang="ja-JP" altLang="en-US"/>
          </a:p>
        </p:txBody>
      </p:sp>
      <p:sp>
        <p:nvSpPr>
          <p:cNvPr id="8" name="フッター プレースホルダー 5">
            <a:extLst>
              <a:ext uri="{FF2B5EF4-FFF2-40B4-BE49-F238E27FC236}">
                <a16:creationId xmlns:a16="http://schemas.microsoft.com/office/drawing/2014/main" id="{148FFC49-4BAD-4E78-B5C7-365A09D5F9D5}"/>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424982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u="sng" dirty="0"/>
              <a:t>その他講座のご案内</a:t>
            </a:r>
            <a:endParaRPr kumimoji="1" lang="ja-JP" altLang="en-US" dirty="0"/>
          </a:p>
        </p:txBody>
      </p:sp>
      <p:sp>
        <p:nvSpPr>
          <p:cNvPr id="3" name="コンテンツ プレースホルダー 2"/>
          <p:cNvSpPr>
            <a:spLocks noGrp="1"/>
          </p:cNvSpPr>
          <p:nvPr>
            <p:ph sz="half" idx="1"/>
          </p:nvPr>
        </p:nvSpPr>
        <p:spPr>
          <a:xfrm>
            <a:off x="457200" y="2099189"/>
            <a:ext cx="4038600" cy="4026974"/>
          </a:xfrm>
        </p:spPr>
        <p:txBody>
          <a:bodyPr/>
          <a:lstStyle/>
          <a:p>
            <a:r>
              <a:rPr lang="ja-JP" altLang="en-US" dirty="0"/>
              <a:t>夏休み短期集中講座</a:t>
            </a:r>
            <a:endParaRPr lang="en-US" altLang="ja-JP" dirty="0"/>
          </a:p>
          <a:p>
            <a:r>
              <a:rPr lang="ja-JP" altLang="en-US" dirty="0"/>
              <a:t>親子講座</a:t>
            </a:r>
            <a:endParaRPr lang="en-US" altLang="ja-JP" dirty="0"/>
          </a:p>
          <a:p>
            <a:r>
              <a:rPr lang="ja-JP" altLang="en-US" dirty="0"/>
              <a:t>体験講座（〇月開催予定）</a:t>
            </a:r>
            <a:endParaRPr lang="en-US" altLang="ja-JP" dirty="0"/>
          </a:p>
          <a:p>
            <a:endParaRPr kumimoji="1" lang="ja-JP" altLang="en-US" dirty="0"/>
          </a:p>
        </p:txBody>
      </p:sp>
      <p:pic>
        <p:nvPicPr>
          <p:cNvPr id="8" name="コンテンツ プレースホルダー 7" descr="Dipoloma.jpg"/>
          <p:cNvPicPr>
            <a:picLocks noGrp="1" noChangeAspect="1"/>
          </p:cNvPicPr>
          <p:nvPr>
            <p:ph sz="half" idx="2"/>
          </p:nvPr>
        </p:nvPicPr>
        <p:blipFill>
          <a:blip r:embed="rId3">
            <a:extLst>
              <a:ext uri="{28A0092B-C50C-407E-A947-70E740481C1C}">
                <a14:useLocalDpi xmlns:a14="http://schemas.microsoft.com/office/drawing/2010/main" val="0"/>
              </a:ext>
            </a:extLst>
          </a:blip>
          <a:srcRect t="-16859" b="-16859"/>
          <a:stretch>
            <a:fillRect/>
          </a:stretch>
        </p:blipFill>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27</a:t>
            </a:fld>
            <a:endParaRPr kumimoji="1" lang="ja-JP" altLang="en-US"/>
          </a:p>
        </p:txBody>
      </p:sp>
      <p:sp>
        <p:nvSpPr>
          <p:cNvPr id="7" name="フッター プレースホルダー 5">
            <a:extLst>
              <a:ext uri="{FF2B5EF4-FFF2-40B4-BE49-F238E27FC236}">
                <a16:creationId xmlns:a16="http://schemas.microsoft.com/office/drawing/2014/main" id="{AC0DCF6C-B3C8-4902-897E-9D003BCCF11F}"/>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85681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初級講座</a:t>
            </a:r>
            <a:br>
              <a:rPr lang="en-US" altLang="ja-JP" dirty="0"/>
            </a:br>
            <a:r>
              <a:rPr lang="ja-JP" altLang="en-US" u="sng" dirty="0">
                <a:solidFill>
                  <a:srgbClr val="FF0000"/>
                </a:solidFill>
              </a:rPr>
              <a:t>仮予約お申し込み</a:t>
            </a:r>
            <a:endParaRPr kumimoji="1" lang="ja-JP" altLang="en-US" dirty="0"/>
          </a:p>
        </p:txBody>
      </p:sp>
      <p:sp>
        <p:nvSpPr>
          <p:cNvPr id="3" name="コンテンツ プレースホルダー 2"/>
          <p:cNvSpPr>
            <a:spLocks noGrp="1"/>
          </p:cNvSpPr>
          <p:nvPr>
            <p:ph idx="1"/>
          </p:nvPr>
        </p:nvSpPr>
        <p:spPr>
          <a:xfrm>
            <a:off x="457200" y="1995526"/>
            <a:ext cx="8229600" cy="4130637"/>
          </a:xfrm>
        </p:spPr>
        <p:txBody>
          <a:bodyPr>
            <a:normAutofit fontScale="92500" lnSpcReduction="10000"/>
          </a:bodyPr>
          <a:lstStyle/>
          <a:p>
            <a:pPr marL="0" indent="0">
              <a:buNone/>
            </a:pPr>
            <a:r>
              <a:rPr lang="ja-JP" altLang="en-US" sz="4800" b="1" u="sng" dirty="0">
                <a:solidFill>
                  <a:schemeClr val="accent4"/>
                </a:solidFill>
                <a:effectLst>
                  <a:outerShdw blurRad="38100" dist="38100" dir="2700000" algn="tl">
                    <a:srgbClr val="000000">
                      <a:alpha val="43137"/>
                    </a:srgbClr>
                  </a:outerShdw>
                </a:effectLst>
              </a:rPr>
              <a:t>体験会参加特典</a:t>
            </a:r>
            <a:endParaRPr lang="en-US" altLang="ja-JP" sz="4800" dirty="0"/>
          </a:p>
          <a:p>
            <a:pPr marL="0" indent="0">
              <a:buNone/>
            </a:pPr>
            <a:endParaRPr lang="en-US" altLang="ja-JP" sz="4800" dirty="0"/>
          </a:p>
          <a:p>
            <a:pPr marL="0" indent="0">
              <a:buNone/>
            </a:pPr>
            <a:r>
              <a:rPr lang="ja-JP" altLang="en-US" sz="4800" u="sng" dirty="0">
                <a:solidFill>
                  <a:srgbClr val="FF0000"/>
                </a:solidFill>
                <a:effectLst>
                  <a:outerShdw blurRad="38100" dist="38100" dir="2700000" algn="tl">
                    <a:srgbClr val="000000">
                      <a:alpha val="43137"/>
                    </a:srgbClr>
                  </a:outerShdw>
                </a:effectLst>
              </a:rPr>
              <a:t>本日</a:t>
            </a:r>
            <a:r>
              <a:rPr lang="ja-JP" altLang="en-US" sz="4800" dirty="0"/>
              <a:t>仮予約をお申込みいただくと</a:t>
            </a:r>
            <a:endParaRPr lang="en-US" altLang="ja-JP" sz="4800" dirty="0"/>
          </a:p>
          <a:p>
            <a:pPr marL="0" indent="0">
              <a:buNone/>
            </a:pPr>
            <a:endParaRPr lang="en-US" altLang="ja-JP" sz="3000" dirty="0"/>
          </a:p>
          <a:p>
            <a:pPr marL="0" indent="0">
              <a:buNone/>
            </a:pPr>
            <a:r>
              <a:rPr lang="ja-JP" altLang="en-US" sz="3000" dirty="0"/>
              <a:t>入会金　</a:t>
            </a:r>
            <a:r>
              <a:rPr lang="en-US" altLang="ja-JP" sz="3000" dirty="0"/>
              <a:t>15,000</a:t>
            </a:r>
            <a:r>
              <a:rPr lang="ja-JP" altLang="en-US" sz="3000" dirty="0"/>
              <a:t>円  </a:t>
            </a:r>
            <a:r>
              <a:rPr lang="ja-JP" altLang="en-US" sz="5400" dirty="0"/>
              <a:t>→</a:t>
            </a:r>
            <a:r>
              <a:rPr lang="ja-JP" altLang="en-US" sz="4800" b="1" u="sng" dirty="0">
                <a:solidFill>
                  <a:srgbClr val="FF0000"/>
                </a:solidFill>
              </a:rPr>
              <a:t>なんと　半額！</a:t>
            </a:r>
            <a:endParaRPr lang="en-US" altLang="ja-JP" sz="1000" b="1" u="sng" dirty="0">
              <a:solidFill>
                <a:srgbClr val="FF0000"/>
              </a:solidFill>
            </a:endParaRPr>
          </a:p>
          <a:p>
            <a:pPr marL="0" indent="0" algn="r">
              <a:buNone/>
            </a:pPr>
            <a:r>
              <a:rPr lang="ja-JP" altLang="en-US" b="1" dirty="0">
                <a:solidFill>
                  <a:srgbClr val="FF0000"/>
                </a:solidFill>
              </a:rPr>
              <a:t>　　　　　　　　　　　　　　　　　　　　　　　　　　　　　　　　　　</a:t>
            </a:r>
            <a:endParaRPr kumimoji="1" lang="ja-JP" altLang="en-US" dirty="0"/>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28</a:t>
            </a:fld>
            <a:endParaRPr kumimoji="1" lang="ja-JP" altLang="en-US"/>
          </a:p>
        </p:txBody>
      </p:sp>
      <p:sp>
        <p:nvSpPr>
          <p:cNvPr id="7" name="フッター プレースホルダー 5">
            <a:extLst>
              <a:ext uri="{FF2B5EF4-FFF2-40B4-BE49-F238E27FC236}">
                <a16:creationId xmlns:a16="http://schemas.microsoft.com/office/drawing/2014/main" id="{81F0F312-04B8-4A19-9D09-C65C7CF4D720}"/>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377436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5AA6-99AB-4595-AF30-8C5833AC1DF4}"/>
              </a:ext>
            </a:extLst>
          </p:cNvPr>
          <p:cNvSpPr>
            <a:spLocks noGrp="1"/>
          </p:cNvSpPr>
          <p:nvPr>
            <p:ph type="title"/>
          </p:nvPr>
        </p:nvSpPr>
        <p:spPr/>
        <p:txBody>
          <a:bodyPr/>
          <a:lstStyle/>
          <a:p>
            <a:r>
              <a:rPr kumimoji="1" lang="ja-JP" altLang="en-US" b="1" u="sng" dirty="0"/>
              <a:t>ご入学までの流れ</a:t>
            </a:r>
          </a:p>
        </p:txBody>
      </p:sp>
      <p:sp>
        <p:nvSpPr>
          <p:cNvPr id="3" name="コンテンツ プレースホルダー 2">
            <a:extLst>
              <a:ext uri="{FF2B5EF4-FFF2-40B4-BE49-F238E27FC236}">
                <a16:creationId xmlns:a16="http://schemas.microsoft.com/office/drawing/2014/main" id="{242C1611-40CC-4AB7-88C4-C7CD5DCD4289}"/>
              </a:ext>
            </a:extLst>
          </p:cNvPr>
          <p:cNvSpPr>
            <a:spLocks noGrp="1"/>
          </p:cNvSpPr>
          <p:nvPr>
            <p:ph idx="1"/>
          </p:nvPr>
        </p:nvSpPr>
        <p:spPr>
          <a:xfrm>
            <a:off x="628650" y="1762282"/>
            <a:ext cx="8058150" cy="4276127"/>
          </a:xfrm>
        </p:spPr>
        <p:txBody>
          <a:bodyPr>
            <a:noAutofit/>
          </a:bodyPr>
          <a:lstStyle/>
          <a:p>
            <a:pPr marL="514350" indent="-514350">
              <a:buFont typeface="+mj-lt"/>
              <a:buAutoNum type="arabicPeriod"/>
            </a:pPr>
            <a:r>
              <a:rPr lang="ja-JP" altLang="en-US" sz="2400" dirty="0">
                <a:solidFill>
                  <a:srgbClr val="FF0000"/>
                </a:solidFill>
              </a:rPr>
              <a:t>本日仮申込書にご記入、特別料金適用お申込み</a:t>
            </a:r>
            <a:endParaRPr lang="en-US" altLang="ja-JP" sz="2400" dirty="0">
              <a:solidFill>
                <a:srgbClr val="FF0000"/>
              </a:solidFill>
            </a:endParaRPr>
          </a:p>
          <a:p>
            <a:pPr marL="514350" indent="-514350">
              <a:buFont typeface="+mj-lt"/>
              <a:buAutoNum type="arabicPeriod"/>
            </a:pPr>
            <a:r>
              <a:rPr kumimoji="1" lang="ja-JP" altLang="en-US" sz="2400" dirty="0"/>
              <a:t>メールにて本契約</a:t>
            </a:r>
            <a:r>
              <a:rPr lang="ja-JP" altLang="en-US" sz="2400" dirty="0"/>
              <a:t>ご入会手続き</a:t>
            </a:r>
            <a:endParaRPr lang="en-US" altLang="ja-JP" sz="2400" dirty="0"/>
          </a:p>
          <a:p>
            <a:pPr marL="514350" indent="-514350">
              <a:buFont typeface="+mj-lt"/>
              <a:buAutoNum type="arabicPeriod"/>
            </a:pPr>
            <a:r>
              <a:rPr kumimoji="1" lang="ja-JP" altLang="en-US" sz="2400" dirty="0"/>
              <a:t>初回お支払い</a:t>
            </a:r>
            <a:endParaRPr lang="en-US" altLang="ja-JP" sz="2400" dirty="0"/>
          </a:p>
          <a:p>
            <a:pPr marL="514350" indent="-514350">
              <a:buFont typeface="+mj-lt"/>
              <a:buAutoNum type="arabicPeriod"/>
            </a:pPr>
            <a:r>
              <a:rPr lang="ja-JP" altLang="en-US" sz="2400" dirty="0"/>
              <a:t>受講日の決定</a:t>
            </a:r>
            <a:endParaRPr lang="en-US" altLang="ja-JP" sz="2400" dirty="0"/>
          </a:p>
          <a:p>
            <a:pPr marL="514350" indent="-514350">
              <a:buFont typeface="+mj-lt"/>
              <a:buAutoNum type="arabicPeriod"/>
            </a:pPr>
            <a:r>
              <a:rPr kumimoji="1" lang="ja-JP" altLang="en-US" sz="2400" dirty="0"/>
              <a:t>受講開始</a:t>
            </a:r>
            <a:endParaRPr kumimoji="1" lang="en-US" altLang="ja-JP" sz="2400" dirty="0"/>
          </a:p>
          <a:p>
            <a:pPr marL="0" indent="0">
              <a:buNone/>
            </a:pPr>
            <a:r>
              <a:rPr lang="ja-JP" altLang="en-US" sz="2400" i="1" dirty="0">
                <a:solidFill>
                  <a:srgbClr val="FF0000"/>
                </a:solidFill>
              </a:rPr>
              <a:t>◇授業開始日程◇</a:t>
            </a:r>
            <a:endParaRPr lang="en-US" altLang="ja-JP" sz="2400" i="1" dirty="0">
              <a:solidFill>
                <a:srgbClr val="FF0000"/>
              </a:solidFill>
            </a:endParaRPr>
          </a:p>
          <a:p>
            <a:pPr marL="0" indent="0">
              <a:buNone/>
            </a:pPr>
            <a:r>
              <a:rPr lang="ja-JP" altLang="en-US" sz="2400" b="1" dirty="0"/>
              <a:t>・初級講座</a:t>
            </a:r>
            <a:endParaRPr lang="en-US" altLang="ja-JP" sz="2400" b="1" dirty="0"/>
          </a:p>
          <a:p>
            <a:pPr marL="0" indent="0">
              <a:buNone/>
            </a:pPr>
            <a:r>
              <a:rPr lang="ja-JP" altLang="en-US" sz="2400" b="1" dirty="0"/>
              <a:t>日時</a:t>
            </a:r>
            <a:endParaRPr lang="en-US" altLang="ja-JP" sz="2400" b="1" dirty="0"/>
          </a:p>
          <a:p>
            <a:pPr marL="0" indent="0">
              <a:buNone/>
            </a:pPr>
            <a:endParaRPr lang="en-US" altLang="ja-JP" sz="2400" b="1" dirty="0"/>
          </a:p>
          <a:p>
            <a:pPr marL="514350" indent="-514350">
              <a:buFont typeface="+mj-lt"/>
              <a:buAutoNum type="arabicPeriod"/>
            </a:pPr>
            <a:endParaRPr kumimoji="1" lang="en-US" altLang="ja-JP" sz="1400" dirty="0"/>
          </a:p>
          <a:p>
            <a:pPr marL="0" indent="0">
              <a:buNone/>
            </a:pPr>
            <a:endParaRPr kumimoji="1" lang="en-US" altLang="ja-JP" sz="1400" dirty="0"/>
          </a:p>
          <a:p>
            <a:pPr marL="0" indent="0">
              <a:buNone/>
            </a:pPr>
            <a:r>
              <a:rPr lang="ja-JP" altLang="en-US" sz="1400" dirty="0"/>
              <a:t>　</a:t>
            </a:r>
            <a:endParaRPr kumimoji="1" lang="ja-JP" altLang="en-US" sz="1400" dirty="0"/>
          </a:p>
        </p:txBody>
      </p:sp>
      <p:sp>
        <p:nvSpPr>
          <p:cNvPr id="6" name="スライド番号プレースホルダー 5"/>
          <p:cNvSpPr>
            <a:spLocks noGrp="1"/>
          </p:cNvSpPr>
          <p:nvPr>
            <p:ph type="sldNum" sz="quarter" idx="12"/>
          </p:nvPr>
        </p:nvSpPr>
        <p:spPr/>
        <p:txBody>
          <a:bodyPr/>
          <a:lstStyle/>
          <a:p>
            <a:fld id="{AF7F5BAA-E531-C141-B9AA-FB67CCE9C9FA}" type="slidenum">
              <a:rPr kumimoji="1" lang="ja-JP" altLang="en-US" smtClean="0"/>
              <a:t>29</a:t>
            </a:fld>
            <a:endParaRPr kumimoji="1" lang="ja-JP" altLang="en-US"/>
          </a:p>
        </p:txBody>
      </p:sp>
      <p:sp>
        <p:nvSpPr>
          <p:cNvPr id="7" name="フッター プレースホルダー 5">
            <a:extLst>
              <a:ext uri="{FF2B5EF4-FFF2-40B4-BE49-F238E27FC236}">
                <a16:creationId xmlns:a16="http://schemas.microsoft.com/office/drawing/2014/main" id="{227AB240-0E52-430E-8831-F23A0D0617B0}"/>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197927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t>みんなの夢のかなえ方</a:t>
            </a:r>
          </a:p>
        </p:txBody>
      </p:sp>
      <p:sp>
        <p:nvSpPr>
          <p:cNvPr id="3" name="コンテンツ プレースホルダー 2"/>
          <p:cNvSpPr>
            <a:spLocks noGrp="1"/>
          </p:cNvSpPr>
          <p:nvPr>
            <p:ph sz="half" idx="1"/>
          </p:nvPr>
        </p:nvSpPr>
        <p:spPr>
          <a:xfrm>
            <a:off x="457199" y="1850571"/>
            <a:ext cx="4671213" cy="4275592"/>
          </a:xfrm>
        </p:spPr>
        <p:txBody>
          <a:bodyPr/>
          <a:lstStyle/>
          <a:p>
            <a:r>
              <a:rPr lang="ja-JP" altLang="en-US" dirty="0"/>
              <a:t>ユーチューバーになりたい</a:t>
            </a:r>
            <a:endParaRPr lang="en-US" altLang="ja-JP" dirty="0"/>
          </a:p>
          <a:p>
            <a:r>
              <a:rPr lang="ja-JP" altLang="en-US" dirty="0"/>
              <a:t>ピアノの先生になりたい</a:t>
            </a:r>
            <a:endParaRPr lang="en-US" altLang="ja-JP" dirty="0"/>
          </a:p>
          <a:p>
            <a:r>
              <a:rPr lang="ja-JP" altLang="en-US" dirty="0"/>
              <a:t>スポーツ選手になりたい</a:t>
            </a:r>
            <a:endParaRPr lang="en-US" altLang="ja-JP" dirty="0"/>
          </a:p>
          <a:p>
            <a:r>
              <a:rPr lang="ja-JP" altLang="en-US" dirty="0"/>
              <a:t>モデルになりたい</a:t>
            </a:r>
            <a:endParaRPr lang="en-US" altLang="ja-JP" dirty="0"/>
          </a:p>
          <a:p>
            <a:endParaRPr kumimoji="1" lang="en-US" altLang="ja-JP" dirty="0"/>
          </a:p>
          <a:p>
            <a:endParaRPr lang="en-US" altLang="ja-JP" dirty="0"/>
          </a:p>
          <a:p>
            <a:pPr marL="0" indent="0">
              <a:buNone/>
            </a:pPr>
            <a:r>
              <a:rPr kumimoji="1" lang="ja-JP" altLang="en-US" dirty="0"/>
              <a:t>どうやったら、なれると思う？</a:t>
            </a:r>
          </a:p>
        </p:txBody>
      </p:sp>
      <p:pic>
        <p:nvPicPr>
          <p:cNvPr id="7" name="コンテンツ プレースホルダー 4" descr="Girls-Red-Dress-icon.png"/>
          <p:cNvPicPr>
            <a:picLocks noGrp="1" noChangeAspect="1"/>
          </p:cNvPicPr>
          <p:nvPr>
            <p:ph sz="half" idx="2"/>
          </p:nvPr>
        </p:nvPicPr>
        <p:blipFill>
          <a:blip r:embed="rId3">
            <a:extLst>
              <a:ext uri="{28A0092B-C50C-407E-A947-70E740481C1C}">
                <a14:useLocalDpi xmlns:a14="http://schemas.microsoft.com/office/drawing/2010/main" val="0"/>
              </a:ext>
            </a:extLst>
          </a:blip>
          <a:srcRect l="5384" r="5384"/>
          <a:stretch>
            <a:fillRect/>
          </a:stretch>
        </p:blipFill>
        <p:spPr>
          <a:xfrm>
            <a:off x="5128413" y="2138363"/>
            <a:ext cx="3558387" cy="3987800"/>
          </a:xfr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3</a:t>
            </a:fld>
            <a:endParaRPr kumimoji="1" lang="ja-JP" altLang="en-US"/>
          </a:p>
        </p:txBody>
      </p:sp>
      <p:sp>
        <p:nvSpPr>
          <p:cNvPr id="8" name="フッター プレースホルダー 5">
            <a:extLst>
              <a:ext uri="{FF2B5EF4-FFF2-40B4-BE49-F238E27FC236}">
                <a16:creationId xmlns:a16="http://schemas.microsoft.com/office/drawing/2014/main" id="{721CB463-576B-4F1F-B1C0-37B14C43F855}"/>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99124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77245"/>
            <a:ext cx="8229600" cy="1559279"/>
          </a:xfrm>
        </p:spPr>
        <p:txBody>
          <a:bodyPr>
            <a:normAutofit fontScale="90000"/>
          </a:bodyPr>
          <a:lstStyle/>
          <a:p>
            <a:r>
              <a:rPr lang="ja-JP" altLang="en-US" sz="3600" dirty="0">
                <a:solidFill>
                  <a:srgbClr val="5DC2D0"/>
                </a:solidFill>
                <a:latin typeface="HGP創英角ﾎﾟｯﾌﾟ体" panose="040B0A00000000000000" pitchFamily="50" charset="-128"/>
                <a:ea typeface="HGP創英角ﾎﾟｯﾌﾟ体" panose="040B0A00000000000000" pitchFamily="50" charset="-128"/>
              </a:rPr>
              <a:t>キッズビジネスプログラム</a:t>
            </a:r>
            <a:br>
              <a:rPr lang="ja-JP" altLang="en-US" sz="3600" dirty="0">
                <a:solidFill>
                  <a:srgbClr val="5DC2D0"/>
                </a:solidFill>
                <a:latin typeface="HGP創英角ﾎﾟｯﾌﾟ体" panose="040B0A00000000000000" pitchFamily="50" charset="-128"/>
                <a:ea typeface="HGP創英角ﾎﾟｯﾌﾟ体" panose="040B0A00000000000000" pitchFamily="50" charset="-128"/>
              </a:rPr>
            </a:br>
            <a:r>
              <a:rPr lang="ja-JP" altLang="en-US" sz="3600" dirty="0">
                <a:solidFill>
                  <a:srgbClr val="5DC2D0"/>
                </a:solidFill>
                <a:latin typeface="HGP創英角ﾎﾟｯﾌﾟ体" panose="040B0A00000000000000" pitchFamily="50" charset="-128"/>
                <a:ea typeface="HGP創英角ﾎﾟｯﾌﾟ体" panose="040B0A00000000000000" pitchFamily="50" charset="-128"/>
              </a:rPr>
              <a:t>講師養成講座</a:t>
            </a:r>
            <a:br>
              <a:rPr lang="ja-JP" altLang="en-US" sz="3600" dirty="0">
                <a:solidFill>
                  <a:srgbClr val="5DC2D0"/>
                </a:solidFill>
                <a:latin typeface="HGP創英角ﾎﾟｯﾌﾟ体" panose="040B0A00000000000000" pitchFamily="50" charset="-128"/>
                <a:ea typeface="HGP創英角ﾎﾟｯﾌﾟ体" panose="040B0A00000000000000" pitchFamily="50" charset="-128"/>
              </a:rPr>
            </a:br>
            <a:r>
              <a:rPr lang="en-US" altLang="ja-JP" sz="3600" u="sng" dirty="0">
                <a:solidFill>
                  <a:srgbClr val="FF0000"/>
                </a:solidFill>
                <a:latin typeface="HGP創英角ﾎﾟｯﾌﾟ体" panose="040B0A00000000000000" pitchFamily="50" charset="-128"/>
                <a:ea typeface="HGP創英角ﾎﾟｯﾌﾟ体" panose="040B0A00000000000000" pitchFamily="50" charset="-128"/>
              </a:rPr>
              <a:t>2018</a:t>
            </a:r>
            <a:r>
              <a:rPr lang="ja-JP" altLang="en-US" sz="3600" u="sng" dirty="0">
                <a:solidFill>
                  <a:srgbClr val="FF0000"/>
                </a:solidFill>
                <a:latin typeface="HGP創英角ﾎﾟｯﾌﾟ体" panose="040B0A00000000000000" pitchFamily="50" charset="-128"/>
                <a:ea typeface="HGP創英角ﾎﾟｯﾌﾟ体" panose="040B0A00000000000000" pitchFamily="50" charset="-128"/>
              </a:rPr>
              <a:t>年</a:t>
            </a:r>
            <a:r>
              <a:rPr lang="en-US" altLang="ja-JP" sz="3600" u="sng" dirty="0">
                <a:solidFill>
                  <a:srgbClr val="FF0000"/>
                </a:solidFill>
                <a:latin typeface="HGP創英角ﾎﾟｯﾌﾟ体" panose="040B0A00000000000000" pitchFamily="50" charset="-128"/>
                <a:ea typeface="HGP創英角ﾎﾟｯﾌﾟ体" panose="040B0A00000000000000" pitchFamily="50" charset="-128"/>
              </a:rPr>
              <a:t>11</a:t>
            </a:r>
            <a:r>
              <a:rPr lang="ja-JP" altLang="en-US" sz="3600" u="sng" dirty="0">
                <a:solidFill>
                  <a:srgbClr val="FF0000"/>
                </a:solidFill>
                <a:latin typeface="HGP創英角ﾎﾟｯﾌﾟ体" panose="040B0A00000000000000" pitchFamily="50" charset="-128"/>
                <a:ea typeface="HGP創英角ﾎﾟｯﾌﾟ体" panose="040B0A00000000000000" pitchFamily="50" charset="-128"/>
              </a:rPr>
              <a:t>月開催予定</a:t>
            </a:r>
            <a:endParaRPr kumimoji="1" lang="ja-JP" altLang="en-US" sz="3100" u="sng" dirty="0">
              <a:solidFill>
                <a:srgbClr val="FF0000"/>
              </a:solidFill>
            </a:endParaRPr>
          </a:p>
        </p:txBody>
      </p:sp>
      <p:sp>
        <p:nvSpPr>
          <p:cNvPr id="5" name="テキスト プレースホルダー 4"/>
          <p:cNvSpPr>
            <a:spLocks noGrp="1"/>
          </p:cNvSpPr>
          <p:nvPr>
            <p:ph type="body" sz="quarter" idx="3"/>
          </p:nvPr>
        </p:nvSpPr>
        <p:spPr>
          <a:xfrm>
            <a:off x="905149" y="2115961"/>
            <a:ext cx="7479754" cy="1258609"/>
          </a:xfrm>
        </p:spPr>
        <p:txBody>
          <a:bodyPr>
            <a:normAutofit fontScale="92500"/>
          </a:bodyPr>
          <a:lstStyle/>
          <a:p>
            <a:pPr algn="ctr"/>
            <a:r>
              <a:rPr lang="ja-JP" altLang="en-US" dirty="0">
                <a:latin typeface="HGP創英角ｺﾞｼｯｸUB" panose="020B0900000000000000" pitchFamily="50" charset="-128"/>
                <a:ea typeface="HGP創英角ｺﾞｼｯｸUB" panose="020B0900000000000000" pitchFamily="50" charset="-128"/>
              </a:rPr>
              <a:t>会場：東京 ９</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００</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１</a:t>
            </a:r>
            <a:r>
              <a:rPr lang="en-US" altLang="ja-JP" dirty="0">
                <a:latin typeface="HGP創英角ｺﾞｼｯｸUB" panose="020B0900000000000000" pitchFamily="50" charset="-128"/>
                <a:ea typeface="HGP創英角ｺﾞｼｯｸUB" panose="020B0900000000000000" pitchFamily="50" charset="-128"/>
              </a:rPr>
              <a:t>7:</a:t>
            </a:r>
            <a:r>
              <a:rPr lang="ja-JP" altLang="en-US" dirty="0">
                <a:latin typeface="HGP創英角ｺﾞｼｯｸUB" panose="020B0900000000000000" pitchFamily="50" charset="-128"/>
                <a:ea typeface="HGP創英角ｺﾞｼｯｸUB" panose="020B0900000000000000" pitchFamily="50" charset="-128"/>
              </a:rPr>
              <a:t>００</a:t>
            </a:r>
            <a:endParaRPr lang="en-US" altLang="ja-JP" dirty="0">
              <a:latin typeface="HGP創英角ｺﾞｼｯｸUB" panose="020B0900000000000000" pitchFamily="50" charset="-128"/>
              <a:ea typeface="HGP創英角ｺﾞｼｯｸUB" panose="020B0900000000000000" pitchFamily="50" charset="-128"/>
            </a:endParaRPr>
          </a:p>
          <a:p>
            <a:pPr algn="ctr"/>
            <a:endParaRPr lang="ja-JP" altLang="en-US" dirty="0">
              <a:latin typeface="HGP創英角ｺﾞｼｯｸUB" panose="020B0900000000000000" pitchFamily="50" charset="-128"/>
              <a:ea typeface="HGP創英角ｺﾞｼｯｸUB" panose="020B0900000000000000" pitchFamily="50" charset="-128"/>
            </a:endParaRPr>
          </a:p>
          <a:p>
            <a:pPr algn="ctr"/>
            <a:r>
              <a:rPr kumimoji="1" lang="ja-JP" altLang="en-US" dirty="0"/>
              <a:t>ビジネスの基礎と教えるノウハウを動画授業と</a:t>
            </a:r>
            <a:r>
              <a:rPr kumimoji="1" lang="en-US" altLang="ja-JP" dirty="0"/>
              <a:t>1</a:t>
            </a:r>
            <a:r>
              <a:rPr kumimoji="1" lang="ja-JP" altLang="en-US" dirty="0"/>
              <a:t>日講座で取得。</a:t>
            </a:r>
            <a:endParaRPr kumimoji="1" lang="en-US" altLang="ja-JP" dirty="0"/>
          </a:p>
        </p:txBody>
      </p:sp>
      <p:pic>
        <p:nvPicPr>
          <p:cNvPr id="12" name="コンテンツ プレースホルダー 11">
            <a:extLst>
              <a:ext uri="{FF2B5EF4-FFF2-40B4-BE49-F238E27FC236}">
                <a16:creationId xmlns:a16="http://schemas.microsoft.com/office/drawing/2014/main" id="{4EB4D773-B3B7-4D78-835E-F90C832DAD4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t="-31242" b="-31242"/>
          <a:stretch>
            <a:fillRect/>
          </a:stretch>
        </p:blipFill>
        <p:spPr>
          <a:xfrm>
            <a:off x="4645026" y="3068259"/>
            <a:ext cx="4041775" cy="3951288"/>
          </a:xfrm>
          <a:prstGeom prst="rect">
            <a:avLst/>
          </a:prstGeom>
        </p:spPr>
      </p:pic>
      <p:pic>
        <p:nvPicPr>
          <p:cNvPr id="14" name="コンテンツ プレースホルダー 9" descr="屋外, 建物, 木, 草 が含まれている画像&#10;&#10;非常に高い精度で生成された説明">
            <a:extLst>
              <a:ext uri="{FF2B5EF4-FFF2-40B4-BE49-F238E27FC236}">
                <a16:creationId xmlns:a16="http://schemas.microsoft.com/office/drawing/2014/main" id="{A8270102-134A-4411-A657-B9E32DD0CE7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16002" r="16002"/>
          <a:stretch>
            <a:fillRect/>
          </a:stretch>
        </p:blipFill>
        <p:spPr>
          <a:xfrm>
            <a:off x="1101875" y="3643494"/>
            <a:ext cx="2977849" cy="2712856"/>
          </a:xfrm>
          <a:prstGeom prst="rect">
            <a:avLst/>
          </a:prstGeom>
        </p:spPr>
      </p:pic>
      <p:sp>
        <p:nvSpPr>
          <p:cNvPr id="3" name="スライド番号プレースホルダー 2"/>
          <p:cNvSpPr>
            <a:spLocks noGrp="1"/>
          </p:cNvSpPr>
          <p:nvPr>
            <p:ph type="sldNum" sz="quarter" idx="12"/>
          </p:nvPr>
        </p:nvSpPr>
        <p:spPr/>
        <p:txBody>
          <a:bodyPr/>
          <a:lstStyle/>
          <a:p>
            <a:fld id="{AF7F5BAA-E531-C141-B9AA-FB67CCE9C9FA}" type="slidenum">
              <a:rPr kumimoji="1" lang="ja-JP" altLang="en-US" smtClean="0"/>
              <a:t>30</a:t>
            </a:fld>
            <a:endParaRPr kumimoji="1" lang="ja-JP" altLang="en-US"/>
          </a:p>
        </p:txBody>
      </p:sp>
      <p:sp>
        <p:nvSpPr>
          <p:cNvPr id="8" name="フッター プレースホルダー 5">
            <a:extLst>
              <a:ext uri="{FF2B5EF4-FFF2-40B4-BE49-F238E27FC236}">
                <a16:creationId xmlns:a16="http://schemas.microsoft.com/office/drawing/2014/main" id="{8D507827-343C-4BA4-899D-48A5151BEA0E}"/>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91754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9018"/>
            <a:ext cx="8229600" cy="1143000"/>
          </a:xfrm>
        </p:spPr>
        <p:txBody>
          <a:bodyPr/>
          <a:lstStyle/>
          <a:p>
            <a:r>
              <a:rPr lang="ja-JP" altLang="en-US" u="sng" dirty="0"/>
              <a:t>どんな仕事をしてみたい？</a:t>
            </a:r>
            <a:endParaRPr kumimoji="1" lang="ja-JP" altLang="en-US" u="sng" dirty="0"/>
          </a:p>
        </p:txBody>
      </p:sp>
      <p:pic>
        <p:nvPicPr>
          <p:cNvPr id="4" name="コンテンツ プレースホルダー 3" descr="images-18.jpeg"/>
          <p:cNvPicPr>
            <a:picLocks noGrp="1" noChangeAspect="1"/>
          </p:cNvPicPr>
          <p:nvPr>
            <p:ph idx="1"/>
          </p:nvPr>
        </p:nvPicPr>
        <p:blipFill>
          <a:blip r:embed="rId3">
            <a:extLst>
              <a:ext uri="{28A0092B-C50C-407E-A947-70E740481C1C}">
                <a14:useLocalDpi xmlns:a14="http://schemas.microsoft.com/office/drawing/2010/main" val="0"/>
              </a:ext>
            </a:extLst>
          </a:blip>
          <a:srcRect l="-2039" r="-2039"/>
          <a:stretch>
            <a:fillRect/>
          </a:stretch>
        </p:blipFill>
        <p:spPr>
          <a:xfrm>
            <a:off x="377269" y="2044755"/>
            <a:ext cx="8766731" cy="4347794"/>
          </a:xfrm>
        </p:spPr>
      </p:pic>
      <p:sp>
        <p:nvSpPr>
          <p:cNvPr id="5" name="スライド番号プレースホルダー 4"/>
          <p:cNvSpPr>
            <a:spLocks noGrp="1"/>
          </p:cNvSpPr>
          <p:nvPr>
            <p:ph type="sldNum" sz="quarter" idx="12"/>
          </p:nvPr>
        </p:nvSpPr>
        <p:spPr/>
        <p:txBody>
          <a:bodyPr/>
          <a:lstStyle/>
          <a:p>
            <a:fld id="{AF7F5BAA-E531-C141-B9AA-FB67CCE9C9FA}" type="slidenum">
              <a:rPr kumimoji="1" lang="ja-JP" altLang="en-US" smtClean="0"/>
              <a:t>4</a:t>
            </a:fld>
            <a:endParaRPr kumimoji="1" lang="ja-JP" altLang="en-US"/>
          </a:p>
        </p:txBody>
      </p:sp>
      <p:sp>
        <p:nvSpPr>
          <p:cNvPr id="6" name="フッター プレースホルダー 5">
            <a:extLst>
              <a:ext uri="{FF2B5EF4-FFF2-40B4-BE49-F238E27FC236}">
                <a16:creationId xmlns:a16="http://schemas.microsoft.com/office/drawing/2014/main" id="{328DCCAA-77E9-48E9-B2ED-8EB4E40DE390}"/>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73480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t>自己紹介をしよう</a:t>
            </a:r>
          </a:p>
        </p:txBody>
      </p:sp>
      <p:sp>
        <p:nvSpPr>
          <p:cNvPr id="3" name="テキスト プレースホルダー 2"/>
          <p:cNvSpPr>
            <a:spLocks noGrp="1"/>
          </p:cNvSpPr>
          <p:nvPr>
            <p:ph type="body" idx="1"/>
          </p:nvPr>
        </p:nvSpPr>
        <p:spPr/>
        <p:txBody>
          <a:bodyPr/>
          <a:lstStyle/>
          <a:p>
            <a:pPr algn="ctr"/>
            <a:r>
              <a:rPr kumimoji="1" lang="ja-JP" altLang="en-US" u="sng" dirty="0"/>
              <a:t>親</a:t>
            </a:r>
          </a:p>
        </p:txBody>
      </p:sp>
      <p:sp>
        <p:nvSpPr>
          <p:cNvPr id="4" name="コンテンツ プレースホルダー 3"/>
          <p:cNvSpPr>
            <a:spLocks noGrp="1"/>
          </p:cNvSpPr>
          <p:nvPr>
            <p:ph sz="half" idx="2"/>
          </p:nvPr>
        </p:nvSpPr>
        <p:spPr>
          <a:xfrm>
            <a:off x="1028950" y="2523775"/>
            <a:ext cx="3468437" cy="3602388"/>
          </a:xfrm>
        </p:spPr>
        <p:txBody>
          <a:bodyPr/>
          <a:lstStyle/>
          <a:p>
            <a:endParaRPr kumimoji="1" lang="en-US" altLang="ja-JP" dirty="0"/>
          </a:p>
          <a:p>
            <a:r>
              <a:rPr kumimoji="1" lang="ja-JP" altLang="en-US" dirty="0"/>
              <a:t>名前</a:t>
            </a:r>
            <a:endParaRPr kumimoji="1" lang="en-US" altLang="ja-JP" dirty="0"/>
          </a:p>
          <a:p>
            <a:endParaRPr kumimoji="1" lang="en-US" altLang="ja-JP" dirty="0"/>
          </a:p>
          <a:p>
            <a:r>
              <a:rPr lang="ja-JP" altLang="en-US" dirty="0"/>
              <a:t>我が子自慢　</a:t>
            </a:r>
            <a:r>
              <a:rPr lang="en-US" altLang="ja-JP" dirty="0"/>
              <a:t>3</a:t>
            </a:r>
            <a:r>
              <a:rPr lang="ja-JP" altLang="en-US" dirty="0"/>
              <a:t>つ</a:t>
            </a:r>
            <a:endParaRPr lang="en-US" altLang="ja-JP" dirty="0"/>
          </a:p>
          <a:p>
            <a:pPr marL="0" indent="0">
              <a:buNone/>
            </a:pPr>
            <a:r>
              <a:rPr kumimoji="1" lang="ja-JP" altLang="en-US" dirty="0"/>
              <a:t>　　具体的に</a:t>
            </a:r>
          </a:p>
        </p:txBody>
      </p:sp>
      <p:sp>
        <p:nvSpPr>
          <p:cNvPr id="5" name="テキスト プレースホルダー 4"/>
          <p:cNvSpPr>
            <a:spLocks noGrp="1"/>
          </p:cNvSpPr>
          <p:nvPr>
            <p:ph type="body" sz="quarter" idx="3"/>
          </p:nvPr>
        </p:nvSpPr>
        <p:spPr/>
        <p:txBody>
          <a:bodyPr/>
          <a:lstStyle/>
          <a:p>
            <a:pPr algn="ctr"/>
            <a:r>
              <a:rPr kumimoji="1" lang="ja-JP" altLang="en-US" u="sng" dirty="0"/>
              <a:t>こども</a:t>
            </a:r>
          </a:p>
        </p:txBody>
      </p:sp>
      <p:sp>
        <p:nvSpPr>
          <p:cNvPr id="6" name="コンテンツ プレースホルダー 5"/>
          <p:cNvSpPr>
            <a:spLocks noGrp="1"/>
          </p:cNvSpPr>
          <p:nvPr>
            <p:ph sz="quarter" idx="4"/>
          </p:nvPr>
        </p:nvSpPr>
        <p:spPr>
          <a:xfrm>
            <a:off x="5482381" y="2523775"/>
            <a:ext cx="3204419" cy="3602387"/>
          </a:xfrm>
        </p:spPr>
        <p:txBody>
          <a:bodyPr/>
          <a:lstStyle/>
          <a:p>
            <a:endParaRPr kumimoji="1" lang="en-US" altLang="ja-JP" dirty="0"/>
          </a:p>
          <a:p>
            <a:r>
              <a:rPr lang="ja-JP" altLang="en-US" dirty="0"/>
              <a:t>おなまえ</a:t>
            </a:r>
            <a:endParaRPr lang="en-US" altLang="ja-JP" dirty="0"/>
          </a:p>
          <a:p>
            <a:endParaRPr lang="en-US" altLang="ja-JP" dirty="0"/>
          </a:p>
          <a:p>
            <a:r>
              <a:rPr kumimoji="1" lang="ja-JP" altLang="en-US" dirty="0"/>
              <a:t>年齢（とし）</a:t>
            </a:r>
            <a:endParaRPr kumimoji="1" lang="en-US" altLang="ja-JP" dirty="0"/>
          </a:p>
          <a:p>
            <a:endParaRPr kumimoji="1" lang="en-US" altLang="ja-JP" dirty="0"/>
          </a:p>
          <a:p>
            <a:r>
              <a:rPr lang="ja-JP" altLang="en-US" dirty="0"/>
              <a:t>将来のゆめ</a:t>
            </a:r>
            <a:endParaRPr kumimoji="1" lang="ja-JP" altLang="en-US" dirty="0"/>
          </a:p>
        </p:txBody>
      </p:sp>
      <p:sp>
        <p:nvSpPr>
          <p:cNvPr id="9" name="スライド番号プレースホルダー 8"/>
          <p:cNvSpPr>
            <a:spLocks noGrp="1"/>
          </p:cNvSpPr>
          <p:nvPr>
            <p:ph type="sldNum" sz="quarter" idx="12"/>
          </p:nvPr>
        </p:nvSpPr>
        <p:spPr/>
        <p:txBody>
          <a:bodyPr/>
          <a:lstStyle/>
          <a:p>
            <a:fld id="{AF7F5BAA-E531-C141-B9AA-FB67CCE9C9FA}" type="slidenum">
              <a:rPr kumimoji="1" lang="ja-JP" altLang="en-US" smtClean="0"/>
              <a:t>5</a:t>
            </a:fld>
            <a:endParaRPr kumimoji="1" lang="ja-JP" altLang="en-US"/>
          </a:p>
        </p:txBody>
      </p:sp>
      <p:sp>
        <p:nvSpPr>
          <p:cNvPr id="10" name="フッター プレースホルダー 5">
            <a:extLst>
              <a:ext uri="{FF2B5EF4-FFF2-40B4-BE49-F238E27FC236}">
                <a16:creationId xmlns:a16="http://schemas.microsoft.com/office/drawing/2014/main" id="{9D6AEC98-CB1F-40CB-9C22-39A3EA6F1080}"/>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20135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自己肯定力を育てる</a:t>
            </a:r>
            <a:br>
              <a:rPr lang="en-US" altLang="ja-JP" dirty="0"/>
            </a:br>
            <a:r>
              <a:rPr lang="ja-JP" altLang="en-US" u="sng" dirty="0"/>
              <a:t>正しいほめ方</a:t>
            </a:r>
            <a:endParaRPr kumimoji="1" lang="ja-JP" altLang="en-US" u="sng" dirty="0"/>
          </a:p>
        </p:txBody>
      </p:sp>
      <p:sp>
        <p:nvSpPr>
          <p:cNvPr id="3" name="コンテンツ プレースホルダー 2"/>
          <p:cNvSpPr>
            <a:spLocks noGrp="1"/>
          </p:cNvSpPr>
          <p:nvPr>
            <p:ph sz="half" idx="1"/>
          </p:nvPr>
        </p:nvSpPr>
        <p:spPr>
          <a:xfrm>
            <a:off x="457200" y="2050143"/>
            <a:ext cx="5234858" cy="4076020"/>
          </a:xfrm>
        </p:spPr>
        <p:txBody>
          <a:bodyPr>
            <a:normAutofit fontScale="62500" lnSpcReduction="20000"/>
          </a:bodyPr>
          <a:lstStyle/>
          <a:p>
            <a:r>
              <a:rPr kumimoji="1" lang="ja-JP" altLang="en-US" sz="3400" dirty="0"/>
              <a:t>本人にその場で具体的に褒める</a:t>
            </a:r>
            <a:endParaRPr kumimoji="1" lang="en-US" altLang="ja-JP" sz="3400" dirty="0"/>
          </a:p>
          <a:p>
            <a:endParaRPr lang="en-US" altLang="ja-JP" sz="3400" dirty="0"/>
          </a:p>
          <a:p>
            <a:r>
              <a:rPr kumimoji="1" lang="ja-JP" altLang="en-US" sz="3400" dirty="0"/>
              <a:t>みんなの前で、本人</a:t>
            </a:r>
            <a:r>
              <a:rPr lang="ja-JP" altLang="en-US" sz="3400" dirty="0"/>
              <a:t>を褒める</a:t>
            </a:r>
            <a:endParaRPr lang="en-US" altLang="ja-JP" sz="3400" dirty="0"/>
          </a:p>
          <a:p>
            <a:endParaRPr lang="en-US" altLang="ja-JP" sz="3400" dirty="0"/>
          </a:p>
          <a:p>
            <a:r>
              <a:rPr lang="ja-JP" altLang="en-US" sz="3400" dirty="0"/>
              <a:t>点数や結果じゃなく、努力の過程を褒める</a:t>
            </a:r>
            <a:endParaRPr lang="en-US" altLang="ja-JP" sz="3400" dirty="0"/>
          </a:p>
          <a:p>
            <a:endParaRPr lang="en-US" altLang="ja-JP" sz="3400" dirty="0"/>
          </a:p>
          <a:p>
            <a:r>
              <a:rPr lang="ja-JP" altLang="en-US" sz="3400" dirty="0"/>
              <a:t>できる限りスキンシップをする</a:t>
            </a:r>
            <a:endParaRPr lang="en-US" altLang="ja-JP" sz="3400" dirty="0"/>
          </a:p>
          <a:p>
            <a:endParaRPr lang="en-US" altLang="ja-JP" dirty="0"/>
          </a:p>
          <a:p>
            <a:pPr marL="0" indent="0">
              <a:buNone/>
            </a:pPr>
            <a:endParaRPr lang="en-US" altLang="ja-JP" dirty="0"/>
          </a:p>
          <a:p>
            <a:endParaRPr kumimoji="1" lang="en-US" altLang="ja-JP" dirty="0"/>
          </a:p>
          <a:p>
            <a:endParaRPr kumimoji="1" lang="en-US" altLang="ja-JP" dirty="0"/>
          </a:p>
          <a:p>
            <a:pPr marL="0" indent="0">
              <a:buNone/>
            </a:pPr>
            <a:r>
              <a:rPr lang="ja-JP" altLang="en-US" sz="4500" u="sng" dirty="0">
                <a:solidFill>
                  <a:srgbClr val="FF0000"/>
                </a:solidFill>
              </a:rPr>
              <a:t>自信と自己肯定力を育てます</a:t>
            </a:r>
            <a:endParaRPr kumimoji="1" lang="ja-JP" altLang="en-US" sz="4500" u="sng" dirty="0">
              <a:solidFill>
                <a:srgbClr val="FF0000"/>
              </a:solidFill>
            </a:endParaRPr>
          </a:p>
        </p:txBody>
      </p:sp>
      <p:pic>
        <p:nvPicPr>
          <p:cNvPr id="9" name="図 8" descr="images-28.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058" y="1868714"/>
            <a:ext cx="3138070" cy="2088243"/>
          </a:xfrm>
          <a:prstGeom prst="rect">
            <a:avLst/>
          </a:prstGeom>
        </p:spPr>
      </p:pic>
      <p:pic>
        <p:nvPicPr>
          <p:cNvPr id="11" name="コンテンツ プレースホルダー 10" descr="img_99c51dea776185e07093e804d9cfe3ee57119.jpg"/>
          <p:cNvPicPr>
            <a:picLocks noGrp="1" noChangeAspect="1"/>
          </p:cNvPicPr>
          <p:nvPr>
            <p:ph sz="half" idx="2"/>
          </p:nvPr>
        </p:nvPicPr>
        <p:blipFill>
          <a:blip r:embed="rId4">
            <a:extLst>
              <a:ext uri="{28A0092B-C50C-407E-A947-70E740481C1C}">
                <a14:useLocalDpi xmlns:a14="http://schemas.microsoft.com/office/drawing/2010/main" val="0"/>
              </a:ext>
            </a:extLst>
          </a:blip>
          <a:srcRect t="-27585" b="-27585"/>
          <a:stretch>
            <a:fillRect/>
          </a:stretch>
        </p:blipFill>
        <p:spPr>
          <a:xfrm>
            <a:off x="5461000" y="3753830"/>
            <a:ext cx="2679700" cy="3003076"/>
          </a:xfr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6</a:t>
            </a:fld>
            <a:endParaRPr kumimoji="1" lang="ja-JP" altLang="en-US"/>
          </a:p>
        </p:txBody>
      </p:sp>
      <p:sp>
        <p:nvSpPr>
          <p:cNvPr id="8" name="フッター プレースホルダー 5">
            <a:extLst>
              <a:ext uri="{FF2B5EF4-FFF2-40B4-BE49-F238E27FC236}">
                <a16:creationId xmlns:a16="http://schemas.microsoft.com/office/drawing/2014/main" id="{B3B5B5FA-20ED-4405-B153-3FC039537C0D}"/>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109777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お母さん、お父さん</a:t>
            </a:r>
            <a:br>
              <a:rPr kumimoji="1" lang="en-US" altLang="ja-JP" dirty="0"/>
            </a:br>
            <a:r>
              <a:rPr kumimoji="1" lang="ja-JP" altLang="en-US" dirty="0"/>
              <a:t>の仕事を考えよう</a:t>
            </a:r>
          </a:p>
        </p:txBody>
      </p:sp>
      <p:sp>
        <p:nvSpPr>
          <p:cNvPr id="7" name="スライド番号プレースホルダー 6"/>
          <p:cNvSpPr>
            <a:spLocks noGrp="1"/>
          </p:cNvSpPr>
          <p:nvPr>
            <p:ph type="sldNum" sz="quarter" idx="12"/>
          </p:nvPr>
        </p:nvSpPr>
        <p:spPr/>
        <p:txBody>
          <a:bodyPr/>
          <a:lstStyle/>
          <a:p>
            <a:fld id="{AF7F5BAA-E531-C141-B9AA-FB67CCE9C9FA}" type="slidenum">
              <a:rPr kumimoji="1" lang="ja-JP" altLang="en-US" smtClean="0"/>
              <a:t>7</a:t>
            </a:fld>
            <a:endParaRPr kumimoji="1" lang="ja-JP" altLang="en-US"/>
          </a:p>
        </p:txBody>
      </p:sp>
      <p:sp>
        <p:nvSpPr>
          <p:cNvPr id="6" name="フッター プレースホルダー 5">
            <a:extLst>
              <a:ext uri="{FF2B5EF4-FFF2-40B4-BE49-F238E27FC236}">
                <a16:creationId xmlns:a16="http://schemas.microsoft.com/office/drawing/2014/main" id="{80725516-4A72-43F2-BB1D-619766BDAAB0}"/>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graphicFrame>
        <p:nvGraphicFramePr>
          <p:cNvPr id="9" name="コンテンツ プレースホルダー 3">
            <a:extLst>
              <a:ext uri="{FF2B5EF4-FFF2-40B4-BE49-F238E27FC236}">
                <a16:creationId xmlns:a16="http://schemas.microsoft.com/office/drawing/2014/main" id="{964FC218-4B41-483A-AECA-81883A003D48}"/>
              </a:ext>
            </a:extLst>
          </p:cNvPr>
          <p:cNvGraphicFramePr>
            <a:graphicFrameLocks noGrp="1"/>
          </p:cNvGraphicFramePr>
          <p:nvPr>
            <p:ph idx="1"/>
            <p:extLst>
              <p:ext uri="{D42A27DB-BD31-4B8C-83A1-F6EECF244321}">
                <p14:modId xmlns:p14="http://schemas.microsoft.com/office/powerpoint/2010/main" val="1968033188"/>
              </p:ext>
            </p:extLst>
          </p:nvPr>
        </p:nvGraphicFramePr>
        <p:xfrm>
          <a:off x="457200" y="1600200"/>
          <a:ext cx="8229600" cy="4079240"/>
        </p:xfrm>
        <a:graphic>
          <a:graphicData uri="http://schemas.openxmlformats.org/drawingml/2006/table">
            <a:tbl>
              <a:tblPr firstRow="1" bandRow="1">
                <a:tableStyleId>{5202B0CA-FC54-4496-8BCA-5EF66A818D29}</a:tableStyleId>
              </a:tblPr>
              <a:tblGrid>
                <a:gridCol w="536098">
                  <a:extLst>
                    <a:ext uri="{9D8B030D-6E8A-4147-A177-3AD203B41FA5}">
                      <a16:colId xmlns:a16="http://schemas.microsoft.com/office/drawing/2014/main" val="20000"/>
                    </a:ext>
                  </a:extLst>
                </a:gridCol>
                <a:gridCol w="3394816">
                  <a:extLst>
                    <a:ext uri="{9D8B030D-6E8A-4147-A177-3AD203B41FA5}">
                      <a16:colId xmlns:a16="http://schemas.microsoft.com/office/drawing/2014/main" val="20001"/>
                    </a:ext>
                  </a:extLst>
                </a:gridCol>
                <a:gridCol w="1232193">
                  <a:extLst>
                    <a:ext uri="{9D8B030D-6E8A-4147-A177-3AD203B41FA5}">
                      <a16:colId xmlns:a16="http://schemas.microsoft.com/office/drawing/2014/main" val="20002"/>
                    </a:ext>
                  </a:extLst>
                </a:gridCol>
                <a:gridCol w="1420573">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kumimoji="1" lang="ja-JP" altLang="en-US" dirty="0"/>
                    </a:p>
                  </a:txBody>
                  <a:tcPr/>
                </a:tc>
                <a:tc>
                  <a:txBody>
                    <a:bodyPr/>
                    <a:lstStyle/>
                    <a:p>
                      <a:pPr algn="l" fontAlgn="b"/>
                      <a:r>
                        <a:rPr lang="ja-JP" altLang="en-US" sz="1800" b="1" i="0" u="none" strike="noStrike" dirty="0">
                          <a:solidFill>
                            <a:schemeClr val="bg1"/>
                          </a:solidFill>
                          <a:effectLst/>
                          <a:latin typeface="Hannotate TC Regular"/>
                        </a:rPr>
                        <a:t>お母さんの仕事</a:t>
                      </a:r>
                    </a:p>
                  </a:txBody>
                  <a:tcPr marL="12700" marR="12700" marT="12700" marB="0" anchor="b"/>
                </a:tc>
                <a:tc>
                  <a:txBody>
                    <a:bodyPr/>
                    <a:lstStyle/>
                    <a:p>
                      <a:pPr algn="l" fontAlgn="b"/>
                      <a:r>
                        <a:rPr lang="en-US" altLang="ja-JP" sz="1600" b="1" i="0" u="none" strike="noStrike" dirty="0">
                          <a:solidFill>
                            <a:schemeClr val="bg1"/>
                          </a:solidFill>
                          <a:effectLst/>
                          <a:latin typeface="Hannotate TC Regular"/>
                        </a:rPr>
                        <a:t>1</a:t>
                      </a:r>
                      <a:r>
                        <a:rPr lang="ja-JP" altLang="en-US" sz="1600" b="1" i="0" u="none" strike="noStrike" dirty="0">
                          <a:solidFill>
                            <a:schemeClr val="bg1"/>
                          </a:solidFill>
                          <a:effectLst/>
                          <a:latin typeface="Hannotate TC Regular"/>
                        </a:rPr>
                        <a:t>日　　　時間</a:t>
                      </a:r>
                    </a:p>
                  </a:txBody>
                  <a:tcPr marL="12700" marR="12700" marT="12700" marB="0" anchor="b"/>
                </a:tc>
                <a:tc>
                  <a:txBody>
                    <a:bodyPr/>
                    <a:lstStyle/>
                    <a:p>
                      <a:pPr algn="l" fontAlgn="b"/>
                      <a:endParaRPr lang="ja-JP" altLang="en-US" sz="1600" b="0" i="0" u="none" strike="noStrike" dirty="0">
                        <a:solidFill>
                          <a:schemeClr val="bg1"/>
                        </a:solidFill>
                        <a:effectLst/>
                        <a:latin typeface="Hannotate TC Regular"/>
                      </a:endParaRPr>
                    </a:p>
                  </a:txBody>
                  <a:tcPr marL="12700" marR="12700" marT="12700" marB="0" anchor="b"/>
                </a:tc>
                <a:tc>
                  <a:txBody>
                    <a:bodyPr/>
                    <a:lstStyle/>
                    <a:p>
                      <a:pPr algn="l" fontAlgn="b"/>
                      <a:r>
                        <a:rPr lang="ja-JP" altLang="en-US" sz="1600" b="0" i="0" u="none" strike="noStrike" dirty="0">
                          <a:solidFill>
                            <a:schemeClr val="bg1"/>
                          </a:solidFill>
                          <a:effectLst/>
                          <a:latin typeface="Hannotate TC Regular"/>
                        </a:rPr>
                        <a:t>円</a:t>
                      </a:r>
                    </a:p>
                  </a:txBody>
                  <a:tcPr marL="12700" marR="12700" marT="12700" marB="0" anchor="b"/>
                </a:tc>
                <a:extLst>
                  <a:ext uri="{0D108BD9-81ED-4DB2-BD59-A6C34878D82A}">
                    <a16:rowId xmlns:a16="http://schemas.microsoft.com/office/drawing/2014/main" val="10000"/>
                  </a:ext>
                </a:extLst>
              </a:tr>
              <a:tr h="370840">
                <a:tc>
                  <a:txBody>
                    <a:bodyPr/>
                    <a:lstStyle/>
                    <a:p>
                      <a:pPr algn="ctr" fontAlgn="b"/>
                      <a:r>
                        <a:rPr lang="ja-JP" altLang="en-US" sz="1400" u="none" strike="noStrike" dirty="0">
                          <a:effectLst/>
                        </a:rPr>
                        <a:t>　</a:t>
                      </a:r>
                      <a:endParaRPr lang="ja-JP" altLang="en-US" sz="1400" b="0" i="0" u="none" strike="noStrike" dirty="0">
                        <a:solidFill>
                          <a:srgbClr val="000000"/>
                        </a:solidFill>
                        <a:effectLst/>
                        <a:latin typeface="Hannotate TC Regular"/>
                      </a:endParaRPr>
                    </a:p>
                  </a:txBody>
                  <a:tcPr marL="12700" marR="12700" marT="1270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400" u="none" strike="noStrike">
                          <a:effectLst/>
                        </a:rPr>
                        <a:t>　</a:t>
                      </a:r>
                      <a:endParaRPr lang="ja-JP" altLang="en-US" sz="1400" b="0" i="0" u="none" strike="noStrike">
                        <a:solidFill>
                          <a:srgbClr val="000000"/>
                        </a:solidFill>
                        <a:effectLst/>
                        <a:latin typeface="Hannotate TC Regular"/>
                      </a:endParaRPr>
                    </a:p>
                  </a:txBody>
                  <a:tcPr marL="12700" marR="12700" marT="1270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400" u="none" strike="noStrike" dirty="0">
                          <a:effectLst/>
                        </a:rPr>
                        <a:t>時間</a:t>
                      </a:r>
                      <a:endParaRPr lang="ja-JP" altLang="en-US" sz="1400" b="0" i="0" u="none" strike="noStrike" dirty="0">
                        <a:solidFill>
                          <a:srgbClr val="000000"/>
                        </a:solidFill>
                        <a:effectLst/>
                        <a:latin typeface="Hannotate TC Regular"/>
                      </a:endParaRPr>
                    </a:p>
                  </a:txBody>
                  <a:tcPr marL="12700" marR="12700" marT="1270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400" u="none" strike="noStrike">
                          <a:effectLst/>
                        </a:rPr>
                        <a:t>代行金額</a:t>
                      </a:r>
                      <a:endParaRPr lang="ja-JP" altLang="en-US" sz="1400" b="0" i="0" u="none" strike="noStrike">
                        <a:solidFill>
                          <a:srgbClr val="000000"/>
                        </a:solidFill>
                        <a:effectLst/>
                        <a:latin typeface="Hannotate TC Regular"/>
                      </a:endParaRPr>
                    </a:p>
                  </a:txBody>
                  <a:tcPr marL="12700" marR="12700" marT="12700"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400" u="none" strike="noStrike" dirty="0">
                          <a:effectLst/>
                        </a:rPr>
                        <a:t>担当</a:t>
                      </a:r>
                      <a:endParaRPr lang="ja-JP" altLang="en-US" sz="1400" b="0" i="0" u="none" strike="noStrike" dirty="0">
                        <a:solidFill>
                          <a:srgbClr val="000000"/>
                        </a:solidFill>
                        <a:effectLst/>
                        <a:latin typeface="Hannotate TC Regular"/>
                      </a:endParaRPr>
                    </a:p>
                  </a:txBody>
                  <a:tcPr marL="12700" marR="12700" marT="12700" marB="0" anchor="b">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pPr algn="r" fontAlgn="b"/>
                      <a:r>
                        <a:rPr lang="en-US" altLang="ja-JP" sz="1600" u="none" strike="noStrike">
                          <a:effectLst/>
                        </a:rPr>
                        <a:t>1</a:t>
                      </a:r>
                      <a:endParaRPr lang="en-US" altLang="ja-JP"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食事</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時間</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円</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r" fontAlgn="b"/>
                      <a:r>
                        <a:rPr lang="is-IS" sz="1600" u="none" strike="noStrike">
                          <a:effectLst/>
                        </a:rPr>
                        <a:t>2</a:t>
                      </a:r>
                      <a:endParaRPr lang="is-I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洗濯</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時間</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円</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r" fontAlgn="b"/>
                      <a:r>
                        <a:rPr lang="en-US" altLang="ja-JP" sz="1600" u="none" strike="noStrike">
                          <a:effectLst/>
                        </a:rPr>
                        <a:t>3</a:t>
                      </a:r>
                      <a:endParaRPr lang="en-US" altLang="ja-JP"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a:effectLst/>
                        </a:rPr>
                        <a:t>掃除</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時間</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a:effectLst/>
                        </a:rPr>
                        <a:t>円</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r" fontAlgn="b"/>
                      <a:r>
                        <a:rPr lang="en-US" altLang="ja-JP" sz="1600" u="none" strike="noStrike">
                          <a:effectLst/>
                        </a:rPr>
                        <a:t>4</a:t>
                      </a:r>
                      <a:endParaRPr lang="en-US" altLang="ja-JP"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a:effectLst/>
                        </a:rPr>
                        <a:t>仕事（パート、社員、自営業など）</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時間</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a:effectLst/>
                        </a:rPr>
                        <a:t>円</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r" fontAlgn="b"/>
                      <a:r>
                        <a:rPr lang="en-US" altLang="ja-JP" sz="1600" u="none" strike="noStrike">
                          <a:effectLst/>
                        </a:rPr>
                        <a:t>5</a:t>
                      </a:r>
                      <a:endParaRPr lang="en-US" altLang="ja-JP"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a:effectLst/>
                        </a:rPr>
                        <a:t>家族（遊ぶ、褒める、教える、レジャー）</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dirty="0">
                          <a:effectLst/>
                        </a:rPr>
                        <a:t>時間</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ja-JP" altLang="en-US" sz="1600" u="none" strike="noStrike">
                          <a:effectLst/>
                        </a:rPr>
                        <a:t>円</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l" fontAlgn="b"/>
                      <a:r>
                        <a:rPr lang="ja-JP" altLang="en-US" sz="1600" u="none" strike="noStrike">
                          <a:effectLst/>
                        </a:rPr>
                        <a:t>　</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ja-JP" altLang="en-US" sz="1600" u="none" strike="noStrike">
                          <a:effectLst/>
                        </a:rPr>
                        <a:t>合計</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ja-JP" altLang="en-US" sz="1600" u="none" strike="noStrike">
                          <a:effectLst/>
                        </a:rPr>
                        <a:t>時間</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ja-JP" altLang="en-US" sz="1600" u="none" strike="noStrike">
                          <a:effectLst/>
                        </a:rPr>
                        <a:t>円</a:t>
                      </a:r>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ja-JP" altLang="en-US" sz="1600" u="none" strike="noStrike" dirty="0">
                          <a:effectLst/>
                        </a:rPr>
                        <a:t>　</a:t>
                      </a:r>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70840">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70840">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ja-JP" altLang="en-US" sz="1600" u="none" strike="noStrike" dirty="0">
                          <a:effectLst/>
                        </a:rPr>
                        <a:t>日本の最低賃金　平均　　　　　</a:t>
                      </a:r>
                      <a:r>
                        <a:rPr lang="en-US" altLang="ja-JP" sz="1600" u="none" strike="noStrike" dirty="0">
                          <a:effectLst/>
                        </a:rPr>
                        <a:t>1</a:t>
                      </a:r>
                      <a:r>
                        <a:rPr lang="ja-JP" altLang="en-US" sz="1600" u="none" strike="noStrike" dirty="0">
                          <a:effectLst/>
                        </a:rPr>
                        <a:t>時間＝</a:t>
                      </a:r>
                      <a:endParaRPr lang="ja-JP" altLang="en-US" sz="1600" b="1"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altLang="ja-JP" sz="1600" u="none" strike="noStrike" dirty="0">
                          <a:effectLst/>
                        </a:rPr>
                        <a:t>800</a:t>
                      </a:r>
                      <a:r>
                        <a:rPr lang="ja-JP" altLang="en-US" sz="1600" u="none" strike="noStrike" dirty="0">
                          <a:effectLst/>
                        </a:rPr>
                        <a:t>円</a:t>
                      </a:r>
                      <a:endParaRPr lang="ja-JP" altLang="en-US" sz="1600" b="1"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70840">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ja-JP" altLang="en-US" sz="1600" u="none" strike="noStrike" dirty="0">
                          <a:effectLst/>
                        </a:rPr>
                        <a:t>世界の最低賃金　平均　　　　　</a:t>
                      </a:r>
                      <a:r>
                        <a:rPr lang="en-US" altLang="ja-JP" sz="1600" u="none" strike="noStrike" dirty="0">
                          <a:effectLst/>
                        </a:rPr>
                        <a:t>1</a:t>
                      </a:r>
                      <a:r>
                        <a:rPr lang="ja-JP" altLang="en-US" sz="1600" u="none" strike="noStrike" dirty="0">
                          <a:effectLst/>
                        </a:rPr>
                        <a:t>時間＝</a:t>
                      </a:r>
                      <a:endParaRPr lang="ja-JP" altLang="en-US" sz="1600" b="1"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b"/>
                      <a:r>
                        <a:rPr lang="en-US" altLang="ja-JP" sz="1600" u="none" strike="noStrike">
                          <a:effectLst/>
                        </a:rPr>
                        <a:t>1600</a:t>
                      </a:r>
                      <a:r>
                        <a:rPr lang="ja-JP" altLang="en-US" sz="1600" u="none" strike="noStrike">
                          <a:effectLst/>
                        </a:rPr>
                        <a:t>円</a:t>
                      </a:r>
                      <a:endParaRPr lang="ja-JP" altLang="en-US" sz="1600" b="1"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endParaRPr lang="ja-JP" altLang="en-US" sz="1600" b="0" i="0" u="none" strike="noStrike">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endParaRPr lang="ja-JP" altLang="en-US" sz="1600" b="0" i="0" u="none" strike="noStrike" dirty="0">
                        <a:solidFill>
                          <a:srgbClr val="000000"/>
                        </a:solidFill>
                        <a:effectLst/>
                        <a:latin typeface="Hannotate TC Regular"/>
                      </a:endParaRPr>
                    </a:p>
                  </a:txBody>
                  <a:tcPr marL="12700" marR="12700" marT="1270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4B4324F3-A009-4267-BA4C-62F61832F931}"/>
              </a:ext>
            </a:extLst>
          </p:cNvPr>
          <p:cNvSpPr txBox="1"/>
          <p:nvPr/>
        </p:nvSpPr>
        <p:spPr>
          <a:xfrm>
            <a:off x="457200" y="5844988"/>
            <a:ext cx="8229600" cy="307777"/>
          </a:xfrm>
          <a:prstGeom prst="rect">
            <a:avLst/>
          </a:prstGeom>
          <a:noFill/>
        </p:spPr>
        <p:txBody>
          <a:bodyPr wrap="square" rtlCol="0">
            <a:spAutoFit/>
          </a:bodyPr>
          <a:lstStyle/>
          <a:p>
            <a:r>
              <a:rPr kumimoji="1" lang="ja-JP" altLang="en-US" sz="1400" dirty="0"/>
              <a:t>たとえば、食事の準備、後片付けで</a:t>
            </a:r>
            <a:r>
              <a:rPr kumimoji="1" lang="en-US" altLang="ja-JP" sz="1400" dirty="0"/>
              <a:t>2</a:t>
            </a:r>
            <a:r>
              <a:rPr kumimoji="1" lang="ja-JP" altLang="en-US" sz="1400" dirty="0"/>
              <a:t>時間かかったら、</a:t>
            </a:r>
            <a:r>
              <a:rPr kumimoji="1" lang="en-US" altLang="ja-JP" sz="1400" dirty="0"/>
              <a:t>2</a:t>
            </a:r>
            <a:r>
              <a:rPr kumimoji="1" lang="ja-JP" altLang="en-US" sz="1400" dirty="0"/>
              <a:t>（時間）</a:t>
            </a:r>
            <a:r>
              <a:rPr kumimoji="1" lang="ja-JP" altLang="en-US" sz="1400" dirty="0" err="1"/>
              <a:t>ｘ</a:t>
            </a:r>
            <a:r>
              <a:rPr kumimoji="1" lang="en-US" altLang="ja-JP" sz="1400" dirty="0"/>
              <a:t>800</a:t>
            </a:r>
            <a:r>
              <a:rPr kumimoji="1" lang="ja-JP" altLang="en-US" sz="1400" dirty="0"/>
              <a:t>円</a:t>
            </a:r>
            <a:r>
              <a:rPr lang="ja-JP" altLang="en-US" sz="1400" dirty="0"/>
              <a:t>＝</a:t>
            </a:r>
            <a:r>
              <a:rPr lang="en-US" altLang="ja-JP" sz="1400" dirty="0"/>
              <a:t>1600</a:t>
            </a:r>
            <a:r>
              <a:rPr lang="ja-JP" altLang="en-US" sz="1400" dirty="0"/>
              <a:t>　代行金額</a:t>
            </a:r>
            <a:r>
              <a:rPr lang="en-US" altLang="ja-JP" sz="1400" dirty="0"/>
              <a:t>1600</a:t>
            </a:r>
            <a:r>
              <a:rPr lang="ja-JP" altLang="en-US" sz="1400" dirty="0"/>
              <a:t>円　になるね</a:t>
            </a:r>
            <a:endParaRPr kumimoji="1" lang="en-US" altLang="ja-JP" sz="1400" dirty="0"/>
          </a:p>
        </p:txBody>
      </p:sp>
    </p:spTree>
    <p:extLst>
      <p:ext uri="{BB962C8B-B14F-4D97-AF65-F5344CB8AC3E}">
        <p14:creationId xmlns:p14="http://schemas.microsoft.com/office/powerpoint/2010/main" val="244833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働くと</a:t>
            </a:r>
            <a:br>
              <a:rPr lang="en-US" altLang="ja-JP" dirty="0"/>
            </a:br>
            <a:r>
              <a:rPr lang="ja-JP" altLang="en-US" u="sng" dirty="0"/>
              <a:t>どんないいことがあるかな？</a:t>
            </a:r>
            <a:endParaRPr kumimoji="1" lang="ja-JP" altLang="en-US" u="sng" dirty="0"/>
          </a:p>
        </p:txBody>
      </p:sp>
      <p:sp>
        <p:nvSpPr>
          <p:cNvPr id="3" name="コンテンツ プレースホルダー 2"/>
          <p:cNvSpPr>
            <a:spLocks noGrp="1"/>
          </p:cNvSpPr>
          <p:nvPr>
            <p:ph sz="half" idx="1"/>
          </p:nvPr>
        </p:nvSpPr>
        <p:spPr>
          <a:xfrm>
            <a:off x="689428" y="2159000"/>
            <a:ext cx="3806371" cy="3967163"/>
          </a:xfrm>
        </p:spPr>
        <p:txBody>
          <a:bodyPr/>
          <a:lstStyle/>
          <a:p>
            <a:pPr marL="514350" indent="-514350">
              <a:buFont typeface="+mj-lt"/>
              <a:buAutoNum type="arabicPeriod"/>
            </a:pPr>
            <a:r>
              <a:rPr kumimoji="1" lang="ja-JP" altLang="en-US" dirty="0"/>
              <a:t>　</a:t>
            </a:r>
            <a:endParaRPr kumimoji="1" lang="en-US" altLang="ja-JP" dirty="0"/>
          </a:p>
          <a:p>
            <a:pPr marL="514350" indent="-514350">
              <a:buFont typeface="+mj-lt"/>
              <a:buAutoNum type="arabicPeriod"/>
            </a:pPr>
            <a:r>
              <a:rPr lang="ja-JP" altLang="ja-JP" dirty="0"/>
              <a:t>　</a:t>
            </a:r>
            <a:endParaRPr lang="en-US" altLang="ja-JP" dirty="0"/>
          </a:p>
          <a:p>
            <a:pPr marL="514350" indent="-514350">
              <a:buFont typeface="+mj-lt"/>
              <a:buAutoNum type="arabicPeriod"/>
            </a:pPr>
            <a:r>
              <a:rPr kumimoji="1" lang="ja-JP" altLang="ja-JP" dirty="0"/>
              <a:t>　</a:t>
            </a:r>
            <a:endParaRPr kumimoji="1" lang="en-US" altLang="ja-JP" dirty="0"/>
          </a:p>
          <a:p>
            <a:pPr marL="0" indent="0">
              <a:buNone/>
            </a:pPr>
            <a:endParaRPr lang="en-US" altLang="ja-JP" dirty="0"/>
          </a:p>
        </p:txBody>
      </p:sp>
      <p:pic>
        <p:nvPicPr>
          <p:cNvPr id="7" name="コンテンツ プレースホルダー 3" descr="images-18.jpeg"/>
          <p:cNvPicPr>
            <a:picLocks noGrp="1" noChangeAspect="1"/>
          </p:cNvPicPr>
          <p:nvPr>
            <p:ph sz="half" idx="2"/>
          </p:nvPr>
        </p:nvPicPr>
        <p:blipFill>
          <a:blip r:embed="rId3">
            <a:extLst>
              <a:ext uri="{28A0092B-C50C-407E-A947-70E740481C1C}">
                <a14:useLocalDpi xmlns:a14="http://schemas.microsoft.com/office/drawing/2010/main" val="0"/>
              </a:ext>
            </a:extLst>
          </a:blip>
          <a:srcRect t="-47894" b="-47894"/>
          <a:stretch>
            <a:fillRect/>
          </a:stretch>
        </p:blipFill>
        <p:spPr>
          <a:xfrm>
            <a:off x="3392714" y="1705429"/>
            <a:ext cx="5294086" cy="6168813"/>
          </a:xfr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8</a:t>
            </a:fld>
            <a:endParaRPr kumimoji="1" lang="ja-JP" altLang="en-US"/>
          </a:p>
        </p:txBody>
      </p:sp>
      <p:sp>
        <p:nvSpPr>
          <p:cNvPr id="8" name="フッター プレースホルダー 5">
            <a:extLst>
              <a:ext uri="{FF2B5EF4-FFF2-40B4-BE49-F238E27FC236}">
                <a16:creationId xmlns:a16="http://schemas.microsoft.com/office/drawing/2014/main" id="{4DFD6F7C-5B57-4452-9B25-0E8C3F341592}"/>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31437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ジュースを売ってみよう</a:t>
            </a:r>
            <a:endParaRPr kumimoji="1" lang="ja-JP" altLang="en-US" dirty="0"/>
          </a:p>
        </p:txBody>
      </p:sp>
      <p:sp>
        <p:nvSpPr>
          <p:cNvPr id="3" name="コンテンツ プレースホルダー 2"/>
          <p:cNvSpPr>
            <a:spLocks noGrp="1"/>
          </p:cNvSpPr>
          <p:nvPr>
            <p:ph sz="half" idx="1"/>
          </p:nvPr>
        </p:nvSpPr>
        <p:spPr/>
        <p:txBody>
          <a:bodyPr/>
          <a:lstStyle/>
          <a:p>
            <a:pPr marL="514350" indent="-514350">
              <a:buFont typeface="+mj-lt"/>
              <a:buAutoNum type="arabicPeriod"/>
            </a:pPr>
            <a:r>
              <a:rPr kumimoji="1" lang="ja-JP" altLang="en-US" dirty="0"/>
              <a:t>ジュースを作る</a:t>
            </a:r>
            <a:endParaRPr kumimoji="1" lang="en-US" altLang="ja-JP" dirty="0"/>
          </a:p>
          <a:p>
            <a:pPr marL="514350" indent="-514350">
              <a:buFont typeface="+mj-lt"/>
              <a:buAutoNum type="arabicPeriod"/>
            </a:pPr>
            <a:r>
              <a:rPr lang="ja-JP" altLang="en-US" dirty="0"/>
              <a:t>材料を計算する</a:t>
            </a:r>
            <a:endParaRPr lang="en-US" altLang="ja-JP" dirty="0"/>
          </a:p>
          <a:p>
            <a:pPr marL="514350" indent="-514350">
              <a:buFont typeface="+mj-lt"/>
              <a:buAutoNum type="arabicPeriod"/>
            </a:pPr>
            <a:r>
              <a:rPr kumimoji="1" lang="ja-JP" altLang="en-US" dirty="0"/>
              <a:t>原価を出す</a:t>
            </a:r>
            <a:endParaRPr kumimoji="1" lang="en-US" altLang="ja-JP" dirty="0"/>
          </a:p>
          <a:p>
            <a:pPr marL="514350" indent="-514350">
              <a:buFont typeface="+mj-lt"/>
              <a:buAutoNum type="arabicPeriod"/>
            </a:pPr>
            <a:r>
              <a:rPr lang="ja-JP" altLang="en-US" dirty="0"/>
              <a:t>売値を決める</a:t>
            </a:r>
            <a:endParaRPr lang="en-US" altLang="ja-JP" dirty="0"/>
          </a:p>
          <a:p>
            <a:pPr marL="514350" indent="-514350">
              <a:buFont typeface="+mj-lt"/>
              <a:buAutoNum type="arabicPeriod"/>
            </a:pPr>
            <a:r>
              <a:rPr kumimoji="1" lang="ja-JP" altLang="en-US" dirty="0"/>
              <a:t>いくら儲かったか計算する</a:t>
            </a:r>
          </a:p>
        </p:txBody>
      </p:sp>
      <p:pic>
        <p:nvPicPr>
          <p:cNvPr id="7" name="コンテンツ プレースホルダー 9" descr="屋外, 建物, 木, 草 が含まれている画像&#10;&#10;非常に高い精度で生成された説明">
            <a:extLst>
              <a:ext uri="{FF2B5EF4-FFF2-40B4-BE49-F238E27FC236}">
                <a16:creationId xmlns:a16="http://schemas.microsoft.com/office/drawing/2014/main" id="{A8270102-134A-4411-A657-B9E32DD0CE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0330" r="20330"/>
          <a:stretch>
            <a:fillRect/>
          </a:stretch>
        </p:blipFill>
        <p:spPr>
          <a:prstGeom prst="rect">
            <a:avLst/>
          </a:prstGeom>
        </p:spPr>
      </p:pic>
      <p:sp>
        <p:nvSpPr>
          <p:cNvPr id="4" name="スライド番号プレースホルダー 3"/>
          <p:cNvSpPr>
            <a:spLocks noGrp="1"/>
          </p:cNvSpPr>
          <p:nvPr>
            <p:ph type="sldNum" sz="quarter" idx="12"/>
          </p:nvPr>
        </p:nvSpPr>
        <p:spPr/>
        <p:txBody>
          <a:bodyPr/>
          <a:lstStyle/>
          <a:p>
            <a:fld id="{AF7F5BAA-E531-C141-B9AA-FB67CCE9C9FA}" type="slidenum">
              <a:rPr kumimoji="1" lang="ja-JP" altLang="en-US" smtClean="0"/>
              <a:t>9</a:t>
            </a:fld>
            <a:endParaRPr kumimoji="1" lang="ja-JP" altLang="en-US"/>
          </a:p>
        </p:txBody>
      </p:sp>
      <p:sp>
        <p:nvSpPr>
          <p:cNvPr id="8" name="フッター プレースホルダー 5">
            <a:extLst>
              <a:ext uri="{FF2B5EF4-FFF2-40B4-BE49-F238E27FC236}">
                <a16:creationId xmlns:a16="http://schemas.microsoft.com/office/drawing/2014/main" id="{89C245CB-393F-467C-91E7-184AEF649D4D}"/>
              </a:ext>
            </a:extLst>
          </p:cNvPr>
          <p:cNvSpPr>
            <a:spLocks noGrp="1"/>
          </p:cNvSpPr>
          <p:nvPr>
            <p:ph type="ftr" sz="quarter" idx="11"/>
          </p:nvPr>
        </p:nvSpPr>
        <p:spPr>
          <a:xfrm>
            <a:off x="2833141" y="6356350"/>
            <a:ext cx="3867461" cy="365125"/>
          </a:xfrm>
        </p:spPr>
        <p:txBody>
          <a:bodyPr/>
          <a:lstStyle/>
          <a:p>
            <a:r>
              <a:rPr kumimoji="1" lang="nl-NL" altLang="ja-JP" dirty="0"/>
              <a:t>©2018</a:t>
            </a:r>
            <a:r>
              <a:rPr kumimoji="1" lang="ja-JP" altLang="en-US" dirty="0"/>
              <a:t>株式会社イゲット千恵子　</a:t>
            </a:r>
            <a:r>
              <a:rPr lang="en-US" altLang="ja-JP" dirty="0"/>
              <a:t>CEO</a:t>
            </a:r>
            <a:r>
              <a:rPr lang="ja-JP" altLang="en-US" dirty="0"/>
              <a:t>キッズアカデミー</a:t>
            </a:r>
            <a:endParaRPr kumimoji="1" lang="ja-JP" altLang="en-US" dirty="0"/>
          </a:p>
        </p:txBody>
      </p:sp>
    </p:spTree>
    <p:extLst>
      <p:ext uri="{BB962C8B-B14F-4D97-AF65-F5344CB8AC3E}">
        <p14:creationId xmlns:p14="http://schemas.microsoft.com/office/powerpoint/2010/main" val="211524701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2033</TotalTime>
  <Words>1277</Words>
  <Application>Microsoft Office PowerPoint</Application>
  <PresentationFormat>画面に合わせる (4:3)</PresentationFormat>
  <Paragraphs>438</Paragraphs>
  <Slides>30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Hannotate TC Regular</vt:lpstr>
      <vt:lpstr>HGP創英角ｺﾞｼｯｸUB</vt:lpstr>
      <vt:lpstr>HGP創英角ﾎﾟｯﾌﾟ体</vt:lpstr>
      <vt:lpstr>ＭＳ Ｐゴシック</vt:lpstr>
      <vt:lpstr>Arial</vt:lpstr>
      <vt:lpstr>Calibri</vt:lpstr>
      <vt:lpstr>ホワイト</vt:lpstr>
      <vt:lpstr>CEOキッズアカデミー 親子体験会</vt:lpstr>
      <vt:lpstr>CEOキッズアカデミーとは</vt:lpstr>
      <vt:lpstr>みんなの夢のかなえ方</vt:lpstr>
      <vt:lpstr>どんな仕事をしてみたい？</vt:lpstr>
      <vt:lpstr>自己紹介をしよう</vt:lpstr>
      <vt:lpstr>自己肯定力を育てる 正しいほめ方</vt:lpstr>
      <vt:lpstr>お母さん、お父さん の仕事を考えよう</vt:lpstr>
      <vt:lpstr>働くと どんないいことがあるかな？</vt:lpstr>
      <vt:lpstr>ジュースを売ってみよう</vt:lpstr>
      <vt:lpstr>お金を儲けよう 安価ジュース</vt:lpstr>
      <vt:lpstr>お金がたくさんあったら 何したい？</vt:lpstr>
      <vt:lpstr>お金の使い方</vt:lpstr>
      <vt:lpstr>お金＝信用の数値化</vt:lpstr>
      <vt:lpstr>信用を作ると　</vt:lpstr>
      <vt:lpstr>子供たちの未来の価値観 稼げる＝お金ではない </vt:lpstr>
      <vt:lpstr>CEO（最高責任者）になれる 強い心と自信を育てる7つの力</vt:lpstr>
      <vt:lpstr>ＣＥＯキッズビジネスプログラム内容説明</vt:lpstr>
      <vt:lpstr>初級講座　16講座の内容 ジューススタンドを始めよう 1講座1時間</vt:lpstr>
      <vt:lpstr>CEOキッズビジネスプログラムの カリキュラム </vt:lpstr>
      <vt:lpstr>専門講座 子供達の夢の仕事を学ぶ</vt:lpstr>
      <vt:lpstr>ビジネスプランコンテスト 優秀者はハワイご招待</vt:lpstr>
      <vt:lpstr>プログラム対象年齢</vt:lpstr>
      <vt:lpstr>親子受講について</vt:lpstr>
      <vt:lpstr>CEOキッズアカデミー 料金ご案内</vt:lpstr>
      <vt:lpstr>ＣＥＯキッズアカデミー ○○教室　ご案内</vt:lpstr>
      <vt:lpstr>教室案内　○○会場</vt:lpstr>
      <vt:lpstr>その他講座のご案内</vt:lpstr>
      <vt:lpstr>初級講座 仮予約お申し込み</vt:lpstr>
      <vt:lpstr>ご入学までの流れ</vt:lpstr>
      <vt:lpstr>キッズビジネスプログラム 講師養成講座 2018年11月開催予定</vt:lpstr>
    </vt:vector>
  </TitlesOfParts>
  <Company>Beauti Therapy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経営者を育てる日本の親シリーズ  子供に教えるビジネスマインド 稼げる大人に育てよう</dc:title>
  <dc:creator>Chieko  Egged</dc:creator>
  <cp:lastModifiedBy>jtnkmr</cp:lastModifiedBy>
  <cp:revision>62</cp:revision>
  <dcterms:created xsi:type="dcterms:W3CDTF">2017-09-14T21:35:18Z</dcterms:created>
  <dcterms:modified xsi:type="dcterms:W3CDTF">2018-09-10T16:38:07Z</dcterms:modified>
</cp:coreProperties>
</file>